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3"/>
  </p:notesMasterIdLst>
  <p:sldIdLst>
    <p:sldId id="256" r:id="rId2"/>
    <p:sldId id="257" r:id="rId3"/>
    <p:sldId id="259" r:id="rId4"/>
    <p:sldId id="263" r:id="rId5"/>
    <p:sldId id="287" r:id="rId6"/>
    <p:sldId id="262" r:id="rId7"/>
    <p:sldId id="276" r:id="rId8"/>
    <p:sldId id="275" r:id="rId9"/>
    <p:sldId id="278" r:id="rId10"/>
    <p:sldId id="279" r:id="rId11"/>
    <p:sldId id="280" r:id="rId12"/>
    <p:sldId id="277" r:id="rId13"/>
    <p:sldId id="281" r:id="rId14"/>
    <p:sldId id="282" r:id="rId15"/>
    <p:sldId id="261" r:id="rId16"/>
    <p:sldId id="283" r:id="rId17"/>
    <p:sldId id="284" r:id="rId18"/>
    <p:sldId id="285" r:id="rId19"/>
    <p:sldId id="286" r:id="rId20"/>
    <p:sldId id="258" r:id="rId21"/>
    <p:sldId id="27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79F3FF-E4EE-484B-99FF-915A5FEF5C14}" v="7" dt="2020-05-06T19:36:05.4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98" autoAdjust="0"/>
    <p:restoredTop sz="80321" autoAdjust="0"/>
  </p:normalViewPr>
  <p:slideViewPr>
    <p:cSldViewPr snapToGrid="0">
      <p:cViewPr varScale="1">
        <p:scale>
          <a:sx n="75" d="100"/>
          <a:sy n="75" d="100"/>
        </p:scale>
        <p:origin x="498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k Chau" userId="bb71d157-b65a-464d-9c94-2eb9f98acf39" providerId="ADAL" clId="{F479F3FF-E4EE-484B-99FF-915A5FEF5C14}"/>
    <pc:docChg chg="modSld">
      <pc:chgData name="Frank Chau" userId="bb71d157-b65a-464d-9c94-2eb9f98acf39" providerId="ADAL" clId="{F479F3FF-E4EE-484B-99FF-915A5FEF5C14}" dt="2020-05-06T19:36:05.471" v="6" actId="1076"/>
      <pc:docMkLst>
        <pc:docMk/>
      </pc:docMkLst>
      <pc:sldChg chg="addSp modSp">
        <pc:chgData name="Frank Chau" userId="bb71d157-b65a-464d-9c94-2eb9f98acf39" providerId="ADAL" clId="{F479F3FF-E4EE-484B-99FF-915A5FEF5C14}" dt="2020-05-06T19:36:05.471" v="6" actId="1076"/>
        <pc:sldMkLst>
          <pc:docMk/>
          <pc:sldMk cId="3270278795" sldId="282"/>
        </pc:sldMkLst>
        <pc:picChg chg="add mod">
          <ac:chgData name="Frank Chau" userId="bb71d157-b65a-464d-9c94-2eb9f98acf39" providerId="ADAL" clId="{F479F3FF-E4EE-484B-99FF-915A5FEF5C14}" dt="2020-05-06T19:36:05.471" v="6" actId="1076"/>
          <ac:picMkLst>
            <pc:docMk/>
            <pc:sldMk cId="3270278795" sldId="282"/>
            <ac:picMk id="1026" creationId="{4049E6ED-0BDE-49D4-9E92-7B63E0239864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A75C86-BA7D-4E4C-B19D-5EE84AC3397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156795-126B-468B-B6F0-95F54E8C881B}">
      <dgm:prSet phldrT="[Text]"/>
      <dgm:spPr/>
      <dgm:t>
        <a:bodyPr/>
        <a:lstStyle/>
        <a:p>
          <a:r>
            <a:rPr lang="en-US" dirty="0"/>
            <a:t>Coordinate Systems</a:t>
          </a:r>
        </a:p>
      </dgm:t>
    </dgm:pt>
    <dgm:pt modelId="{3005548D-B6C0-4374-B462-403A09093671}" type="parTrans" cxnId="{A124023C-A185-47F1-A8C4-5C8F9B12F52E}">
      <dgm:prSet/>
      <dgm:spPr/>
      <dgm:t>
        <a:bodyPr/>
        <a:lstStyle/>
        <a:p>
          <a:endParaRPr lang="en-US"/>
        </a:p>
      </dgm:t>
    </dgm:pt>
    <dgm:pt modelId="{95A32702-E231-45ED-A3E5-14C70587E71C}" type="sibTrans" cxnId="{A124023C-A185-47F1-A8C4-5C8F9B12F52E}">
      <dgm:prSet/>
      <dgm:spPr/>
      <dgm:t>
        <a:bodyPr/>
        <a:lstStyle/>
        <a:p>
          <a:endParaRPr lang="en-US"/>
        </a:p>
      </dgm:t>
    </dgm:pt>
    <dgm:pt modelId="{D8E18074-8C55-4F89-B604-E9AF0C5FA4E5}">
      <dgm:prSet phldrT="[Text]"/>
      <dgm:spPr/>
      <dgm:t>
        <a:bodyPr/>
        <a:lstStyle/>
        <a:p>
          <a:r>
            <a:rPr lang="en-US" dirty="0"/>
            <a:t>Geographic Coordinate Systems</a:t>
          </a:r>
        </a:p>
      </dgm:t>
    </dgm:pt>
    <dgm:pt modelId="{6FE97522-42DD-4405-8D1E-A89C3362333B}" type="parTrans" cxnId="{B96DCDCA-31F6-442F-869F-7BADCD5BFB58}">
      <dgm:prSet/>
      <dgm:spPr/>
      <dgm:t>
        <a:bodyPr/>
        <a:lstStyle/>
        <a:p>
          <a:endParaRPr lang="en-US"/>
        </a:p>
      </dgm:t>
    </dgm:pt>
    <dgm:pt modelId="{047F00A0-FD16-4EEA-AFE6-E9EF8B0C5BA0}" type="sibTrans" cxnId="{B96DCDCA-31F6-442F-869F-7BADCD5BFB58}">
      <dgm:prSet/>
      <dgm:spPr/>
      <dgm:t>
        <a:bodyPr/>
        <a:lstStyle/>
        <a:p>
          <a:endParaRPr lang="en-US"/>
        </a:p>
      </dgm:t>
    </dgm:pt>
    <dgm:pt modelId="{ED710C4E-0DD4-4F11-84BD-99E31144BFD7}">
      <dgm:prSet phldrT="[Text]"/>
      <dgm:spPr/>
      <dgm:t>
        <a:bodyPr/>
        <a:lstStyle/>
        <a:p>
          <a:r>
            <a:rPr lang="en-US" dirty="0"/>
            <a:t>Projected Coordinate Systems (Projections)</a:t>
          </a:r>
        </a:p>
      </dgm:t>
    </dgm:pt>
    <dgm:pt modelId="{F6A5E8CC-BCC5-4C9A-91B5-776A86E1A242}" type="parTrans" cxnId="{D3148B71-78C7-4327-882B-BB5340E8A68D}">
      <dgm:prSet/>
      <dgm:spPr/>
      <dgm:t>
        <a:bodyPr/>
        <a:lstStyle/>
        <a:p>
          <a:endParaRPr lang="en-US"/>
        </a:p>
      </dgm:t>
    </dgm:pt>
    <dgm:pt modelId="{82E06422-A87C-4FEF-BE3B-E96D586C3E2E}" type="sibTrans" cxnId="{D3148B71-78C7-4327-882B-BB5340E8A68D}">
      <dgm:prSet/>
      <dgm:spPr/>
      <dgm:t>
        <a:bodyPr/>
        <a:lstStyle/>
        <a:p>
          <a:endParaRPr lang="en-US"/>
        </a:p>
      </dgm:t>
    </dgm:pt>
    <dgm:pt modelId="{FF2E22F2-663F-41C7-93B7-A5573FF42A63}">
      <dgm:prSet phldrT="[Text]"/>
      <dgm:spPr/>
      <dgm:t>
        <a:bodyPr/>
        <a:lstStyle/>
        <a:p>
          <a:r>
            <a:rPr lang="en-US" dirty="0"/>
            <a:t>Based on 3D surface</a:t>
          </a:r>
        </a:p>
      </dgm:t>
    </dgm:pt>
    <dgm:pt modelId="{09F0CDF5-8973-4F41-8B6B-DE30AF19F226}" type="parTrans" cxnId="{B42E781E-AEB5-43EC-A1ED-FC8490976F29}">
      <dgm:prSet/>
      <dgm:spPr/>
      <dgm:t>
        <a:bodyPr/>
        <a:lstStyle/>
        <a:p>
          <a:endParaRPr lang="en-US"/>
        </a:p>
      </dgm:t>
    </dgm:pt>
    <dgm:pt modelId="{4262EB0E-CFA0-45E4-AB3C-BC0CE181AAB6}" type="sibTrans" cxnId="{B42E781E-AEB5-43EC-A1ED-FC8490976F29}">
      <dgm:prSet/>
      <dgm:spPr/>
      <dgm:t>
        <a:bodyPr/>
        <a:lstStyle/>
        <a:p>
          <a:endParaRPr lang="en-US"/>
        </a:p>
      </dgm:t>
    </dgm:pt>
    <dgm:pt modelId="{DCD9D2EB-8C9F-4B02-B26B-47F1FC84A998}">
      <dgm:prSet phldrT="[Text]"/>
      <dgm:spPr/>
      <dgm:t>
        <a:bodyPr/>
        <a:lstStyle/>
        <a:p>
          <a:r>
            <a:rPr lang="en-US" dirty="0"/>
            <a:t>Based on 2D </a:t>
          </a:r>
          <a:r>
            <a:rPr lang="en-US" b="1" dirty="0"/>
            <a:t>projected surface</a:t>
          </a:r>
          <a:endParaRPr lang="en-US" dirty="0"/>
        </a:p>
      </dgm:t>
    </dgm:pt>
    <dgm:pt modelId="{2CAB2907-E6D5-48CA-8BC9-EE53386829E9}" type="parTrans" cxnId="{91CCAF33-CE6F-4A2A-82DC-07D8F0C4113B}">
      <dgm:prSet/>
      <dgm:spPr/>
      <dgm:t>
        <a:bodyPr/>
        <a:lstStyle/>
        <a:p>
          <a:endParaRPr lang="en-US"/>
        </a:p>
      </dgm:t>
    </dgm:pt>
    <dgm:pt modelId="{215AA019-F93B-43A6-85B2-E9A541E16FEA}" type="sibTrans" cxnId="{91CCAF33-CE6F-4A2A-82DC-07D8F0C4113B}">
      <dgm:prSet/>
      <dgm:spPr/>
      <dgm:t>
        <a:bodyPr/>
        <a:lstStyle/>
        <a:p>
          <a:endParaRPr lang="en-US"/>
        </a:p>
      </dgm:t>
    </dgm:pt>
    <dgm:pt modelId="{B886995B-E415-414A-AA41-8C489D6F31C2}" type="pres">
      <dgm:prSet presAssocID="{98A75C86-BA7D-4E4C-B19D-5EE84AC3397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575B6B2-BAA2-4952-BFC5-1EBDDE7FFB9E}" type="pres">
      <dgm:prSet presAssocID="{22156795-126B-468B-B6F0-95F54E8C881B}" presName="hierRoot1" presStyleCnt="0">
        <dgm:presLayoutVars>
          <dgm:hierBranch val="init"/>
        </dgm:presLayoutVars>
      </dgm:prSet>
      <dgm:spPr/>
    </dgm:pt>
    <dgm:pt modelId="{EEB06B36-1BD8-4A10-B912-D9456EF78D15}" type="pres">
      <dgm:prSet presAssocID="{22156795-126B-468B-B6F0-95F54E8C881B}" presName="rootComposite1" presStyleCnt="0"/>
      <dgm:spPr/>
    </dgm:pt>
    <dgm:pt modelId="{DAC98DE8-0BA6-4349-9C94-024B50B6C220}" type="pres">
      <dgm:prSet presAssocID="{22156795-126B-468B-B6F0-95F54E8C881B}" presName="rootText1" presStyleLbl="node0" presStyleIdx="0" presStyleCnt="1">
        <dgm:presLayoutVars>
          <dgm:chPref val="3"/>
        </dgm:presLayoutVars>
      </dgm:prSet>
      <dgm:spPr/>
    </dgm:pt>
    <dgm:pt modelId="{386AC212-08BB-4509-9182-9C1800BC6122}" type="pres">
      <dgm:prSet presAssocID="{22156795-126B-468B-B6F0-95F54E8C881B}" presName="rootConnector1" presStyleLbl="node1" presStyleIdx="0" presStyleCnt="0"/>
      <dgm:spPr/>
    </dgm:pt>
    <dgm:pt modelId="{CC5B558B-C8E1-4747-B5C2-BF6115B830F8}" type="pres">
      <dgm:prSet presAssocID="{22156795-126B-468B-B6F0-95F54E8C881B}" presName="hierChild2" presStyleCnt="0"/>
      <dgm:spPr/>
    </dgm:pt>
    <dgm:pt modelId="{1D6B1FC8-B290-451B-944B-032255F34B7C}" type="pres">
      <dgm:prSet presAssocID="{6FE97522-42DD-4405-8D1E-A89C3362333B}" presName="Name37" presStyleLbl="parChTrans1D2" presStyleIdx="0" presStyleCnt="2"/>
      <dgm:spPr/>
    </dgm:pt>
    <dgm:pt modelId="{0BEF14B6-4FF0-4AFB-893C-2FD74B6F0F93}" type="pres">
      <dgm:prSet presAssocID="{D8E18074-8C55-4F89-B604-E9AF0C5FA4E5}" presName="hierRoot2" presStyleCnt="0">
        <dgm:presLayoutVars>
          <dgm:hierBranch val="init"/>
        </dgm:presLayoutVars>
      </dgm:prSet>
      <dgm:spPr/>
    </dgm:pt>
    <dgm:pt modelId="{382563FE-F4BB-4D3F-961F-F5A2B0BCCF4C}" type="pres">
      <dgm:prSet presAssocID="{D8E18074-8C55-4F89-B604-E9AF0C5FA4E5}" presName="rootComposite" presStyleCnt="0"/>
      <dgm:spPr/>
    </dgm:pt>
    <dgm:pt modelId="{F5BB7A34-7006-450D-BA93-B8F8410177B5}" type="pres">
      <dgm:prSet presAssocID="{D8E18074-8C55-4F89-B604-E9AF0C5FA4E5}" presName="rootText" presStyleLbl="node2" presStyleIdx="0" presStyleCnt="2">
        <dgm:presLayoutVars>
          <dgm:chPref val="3"/>
        </dgm:presLayoutVars>
      </dgm:prSet>
      <dgm:spPr/>
    </dgm:pt>
    <dgm:pt modelId="{072C39A5-987A-4234-A0F7-928942957F24}" type="pres">
      <dgm:prSet presAssocID="{D8E18074-8C55-4F89-B604-E9AF0C5FA4E5}" presName="rootConnector" presStyleLbl="node2" presStyleIdx="0" presStyleCnt="2"/>
      <dgm:spPr/>
    </dgm:pt>
    <dgm:pt modelId="{E483C2C0-0420-481F-96A9-CC0150B9600F}" type="pres">
      <dgm:prSet presAssocID="{D8E18074-8C55-4F89-B604-E9AF0C5FA4E5}" presName="hierChild4" presStyleCnt="0"/>
      <dgm:spPr/>
    </dgm:pt>
    <dgm:pt modelId="{2FAFBE05-E632-48C0-8FDB-82DD58DF15A6}" type="pres">
      <dgm:prSet presAssocID="{09F0CDF5-8973-4F41-8B6B-DE30AF19F226}" presName="Name37" presStyleLbl="parChTrans1D3" presStyleIdx="0" presStyleCnt="2"/>
      <dgm:spPr/>
    </dgm:pt>
    <dgm:pt modelId="{92611828-0C98-4030-8B4D-280288839099}" type="pres">
      <dgm:prSet presAssocID="{FF2E22F2-663F-41C7-93B7-A5573FF42A63}" presName="hierRoot2" presStyleCnt="0">
        <dgm:presLayoutVars>
          <dgm:hierBranch val="init"/>
        </dgm:presLayoutVars>
      </dgm:prSet>
      <dgm:spPr/>
    </dgm:pt>
    <dgm:pt modelId="{F14456A1-5143-4A7C-BB61-6CA21FE8CEF8}" type="pres">
      <dgm:prSet presAssocID="{FF2E22F2-663F-41C7-93B7-A5573FF42A63}" presName="rootComposite" presStyleCnt="0"/>
      <dgm:spPr/>
    </dgm:pt>
    <dgm:pt modelId="{0F89B565-A333-4290-90DD-1F5B72317572}" type="pres">
      <dgm:prSet presAssocID="{FF2E22F2-663F-41C7-93B7-A5573FF42A63}" presName="rootText" presStyleLbl="node3" presStyleIdx="0" presStyleCnt="2">
        <dgm:presLayoutVars>
          <dgm:chPref val="3"/>
        </dgm:presLayoutVars>
      </dgm:prSet>
      <dgm:spPr/>
    </dgm:pt>
    <dgm:pt modelId="{77B30DA3-09CC-4DF8-AF3E-242E2271A1A5}" type="pres">
      <dgm:prSet presAssocID="{FF2E22F2-663F-41C7-93B7-A5573FF42A63}" presName="rootConnector" presStyleLbl="node3" presStyleIdx="0" presStyleCnt="2"/>
      <dgm:spPr/>
    </dgm:pt>
    <dgm:pt modelId="{67118682-DFF9-403F-8A67-7C8B9CEB8135}" type="pres">
      <dgm:prSet presAssocID="{FF2E22F2-663F-41C7-93B7-A5573FF42A63}" presName="hierChild4" presStyleCnt="0"/>
      <dgm:spPr/>
    </dgm:pt>
    <dgm:pt modelId="{95D34E20-D3CE-4168-ADA2-00958FE71F98}" type="pres">
      <dgm:prSet presAssocID="{FF2E22F2-663F-41C7-93B7-A5573FF42A63}" presName="hierChild5" presStyleCnt="0"/>
      <dgm:spPr/>
    </dgm:pt>
    <dgm:pt modelId="{0228526C-873F-4083-A644-C9B1859144CA}" type="pres">
      <dgm:prSet presAssocID="{D8E18074-8C55-4F89-B604-E9AF0C5FA4E5}" presName="hierChild5" presStyleCnt="0"/>
      <dgm:spPr/>
    </dgm:pt>
    <dgm:pt modelId="{0D34EF65-006C-4D9C-B90E-93DECDC5D4FF}" type="pres">
      <dgm:prSet presAssocID="{F6A5E8CC-BCC5-4C9A-91B5-776A86E1A242}" presName="Name37" presStyleLbl="parChTrans1D2" presStyleIdx="1" presStyleCnt="2"/>
      <dgm:spPr/>
    </dgm:pt>
    <dgm:pt modelId="{F2A59606-86D8-4B4B-80FB-4ACA0EF90631}" type="pres">
      <dgm:prSet presAssocID="{ED710C4E-0DD4-4F11-84BD-99E31144BFD7}" presName="hierRoot2" presStyleCnt="0">
        <dgm:presLayoutVars>
          <dgm:hierBranch val="init"/>
        </dgm:presLayoutVars>
      </dgm:prSet>
      <dgm:spPr/>
    </dgm:pt>
    <dgm:pt modelId="{DDF5701E-5749-4EB2-A239-B364650C8328}" type="pres">
      <dgm:prSet presAssocID="{ED710C4E-0DD4-4F11-84BD-99E31144BFD7}" presName="rootComposite" presStyleCnt="0"/>
      <dgm:spPr/>
    </dgm:pt>
    <dgm:pt modelId="{A7186FF8-194C-4C69-A755-12CB3A3A5561}" type="pres">
      <dgm:prSet presAssocID="{ED710C4E-0DD4-4F11-84BD-99E31144BFD7}" presName="rootText" presStyleLbl="node2" presStyleIdx="1" presStyleCnt="2">
        <dgm:presLayoutVars>
          <dgm:chPref val="3"/>
        </dgm:presLayoutVars>
      </dgm:prSet>
      <dgm:spPr/>
    </dgm:pt>
    <dgm:pt modelId="{F7A1C76A-6AC5-437F-BE0E-A4EA11F3D739}" type="pres">
      <dgm:prSet presAssocID="{ED710C4E-0DD4-4F11-84BD-99E31144BFD7}" presName="rootConnector" presStyleLbl="node2" presStyleIdx="1" presStyleCnt="2"/>
      <dgm:spPr/>
    </dgm:pt>
    <dgm:pt modelId="{ADD78280-17EB-4088-B23B-235BF3FE8E2D}" type="pres">
      <dgm:prSet presAssocID="{ED710C4E-0DD4-4F11-84BD-99E31144BFD7}" presName="hierChild4" presStyleCnt="0"/>
      <dgm:spPr/>
    </dgm:pt>
    <dgm:pt modelId="{A1C93BE1-8D86-49E1-8D8F-3B89F8683D0A}" type="pres">
      <dgm:prSet presAssocID="{2CAB2907-E6D5-48CA-8BC9-EE53386829E9}" presName="Name37" presStyleLbl="parChTrans1D3" presStyleIdx="1" presStyleCnt="2"/>
      <dgm:spPr/>
    </dgm:pt>
    <dgm:pt modelId="{81DCD028-4BB9-4149-A2BA-74E177292ED5}" type="pres">
      <dgm:prSet presAssocID="{DCD9D2EB-8C9F-4B02-B26B-47F1FC84A998}" presName="hierRoot2" presStyleCnt="0">
        <dgm:presLayoutVars>
          <dgm:hierBranch val="init"/>
        </dgm:presLayoutVars>
      </dgm:prSet>
      <dgm:spPr/>
    </dgm:pt>
    <dgm:pt modelId="{F72D1BCC-2AF0-41A0-8711-93F9CEB26E11}" type="pres">
      <dgm:prSet presAssocID="{DCD9D2EB-8C9F-4B02-B26B-47F1FC84A998}" presName="rootComposite" presStyleCnt="0"/>
      <dgm:spPr/>
    </dgm:pt>
    <dgm:pt modelId="{C6127F22-96FD-461A-A81E-2BD7EB77FF07}" type="pres">
      <dgm:prSet presAssocID="{DCD9D2EB-8C9F-4B02-B26B-47F1FC84A998}" presName="rootText" presStyleLbl="node3" presStyleIdx="1" presStyleCnt="2">
        <dgm:presLayoutVars>
          <dgm:chPref val="3"/>
        </dgm:presLayoutVars>
      </dgm:prSet>
      <dgm:spPr/>
    </dgm:pt>
    <dgm:pt modelId="{6386764A-AD6D-45F4-9944-59BF2385CC67}" type="pres">
      <dgm:prSet presAssocID="{DCD9D2EB-8C9F-4B02-B26B-47F1FC84A998}" presName="rootConnector" presStyleLbl="node3" presStyleIdx="1" presStyleCnt="2"/>
      <dgm:spPr/>
    </dgm:pt>
    <dgm:pt modelId="{623413CF-E2F5-4539-8D98-8ABA6AA6D5C3}" type="pres">
      <dgm:prSet presAssocID="{DCD9D2EB-8C9F-4B02-B26B-47F1FC84A998}" presName="hierChild4" presStyleCnt="0"/>
      <dgm:spPr/>
    </dgm:pt>
    <dgm:pt modelId="{CC9FE129-9577-4FF8-B444-454AD45FE7D1}" type="pres">
      <dgm:prSet presAssocID="{DCD9D2EB-8C9F-4B02-B26B-47F1FC84A998}" presName="hierChild5" presStyleCnt="0"/>
      <dgm:spPr/>
    </dgm:pt>
    <dgm:pt modelId="{1D920C24-1457-4725-960F-5DFDBD1DA213}" type="pres">
      <dgm:prSet presAssocID="{ED710C4E-0DD4-4F11-84BD-99E31144BFD7}" presName="hierChild5" presStyleCnt="0"/>
      <dgm:spPr/>
    </dgm:pt>
    <dgm:pt modelId="{F11A7579-8005-4106-96DB-94797F84C726}" type="pres">
      <dgm:prSet presAssocID="{22156795-126B-468B-B6F0-95F54E8C881B}" presName="hierChild3" presStyleCnt="0"/>
      <dgm:spPr/>
    </dgm:pt>
  </dgm:ptLst>
  <dgm:cxnLst>
    <dgm:cxn modelId="{EC933A0A-97FB-4EBC-90C2-A8C63D462C4C}" type="presOf" srcId="{F6A5E8CC-BCC5-4C9A-91B5-776A86E1A242}" destId="{0D34EF65-006C-4D9C-B90E-93DECDC5D4FF}" srcOrd="0" destOrd="0" presId="urn:microsoft.com/office/officeart/2005/8/layout/orgChart1"/>
    <dgm:cxn modelId="{5306550F-48CB-4F83-8120-3849E4892C99}" type="presOf" srcId="{2CAB2907-E6D5-48CA-8BC9-EE53386829E9}" destId="{A1C93BE1-8D86-49E1-8D8F-3B89F8683D0A}" srcOrd="0" destOrd="0" presId="urn:microsoft.com/office/officeart/2005/8/layout/orgChart1"/>
    <dgm:cxn modelId="{B42E781E-AEB5-43EC-A1ED-FC8490976F29}" srcId="{D8E18074-8C55-4F89-B604-E9AF0C5FA4E5}" destId="{FF2E22F2-663F-41C7-93B7-A5573FF42A63}" srcOrd="0" destOrd="0" parTransId="{09F0CDF5-8973-4F41-8B6B-DE30AF19F226}" sibTransId="{4262EB0E-CFA0-45E4-AB3C-BC0CE181AAB6}"/>
    <dgm:cxn modelId="{91CCAF33-CE6F-4A2A-82DC-07D8F0C4113B}" srcId="{ED710C4E-0DD4-4F11-84BD-99E31144BFD7}" destId="{DCD9D2EB-8C9F-4B02-B26B-47F1FC84A998}" srcOrd="0" destOrd="0" parTransId="{2CAB2907-E6D5-48CA-8BC9-EE53386829E9}" sibTransId="{215AA019-F93B-43A6-85B2-E9A541E16FEA}"/>
    <dgm:cxn modelId="{A124023C-A185-47F1-A8C4-5C8F9B12F52E}" srcId="{98A75C86-BA7D-4E4C-B19D-5EE84AC3397A}" destId="{22156795-126B-468B-B6F0-95F54E8C881B}" srcOrd="0" destOrd="0" parTransId="{3005548D-B6C0-4374-B462-403A09093671}" sibTransId="{95A32702-E231-45ED-A3E5-14C70587E71C}"/>
    <dgm:cxn modelId="{7CE17A40-9374-4645-A770-FB2280099CF9}" type="presOf" srcId="{D8E18074-8C55-4F89-B604-E9AF0C5FA4E5}" destId="{072C39A5-987A-4234-A0F7-928942957F24}" srcOrd="1" destOrd="0" presId="urn:microsoft.com/office/officeart/2005/8/layout/orgChart1"/>
    <dgm:cxn modelId="{D554D54B-5498-400A-9111-61E8078D151B}" type="presOf" srcId="{DCD9D2EB-8C9F-4B02-B26B-47F1FC84A998}" destId="{6386764A-AD6D-45F4-9944-59BF2385CC67}" srcOrd="1" destOrd="0" presId="urn:microsoft.com/office/officeart/2005/8/layout/orgChart1"/>
    <dgm:cxn modelId="{D3148B71-78C7-4327-882B-BB5340E8A68D}" srcId="{22156795-126B-468B-B6F0-95F54E8C881B}" destId="{ED710C4E-0DD4-4F11-84BD-99E31144BFD7}" srcOrd="1" destOrd="0" parTransId="{F6A5E8CC-BCC5-4C9A-91B5-776A86E1A242}" sibTransId="{82E06422-A87C-4FEF-BE3B-E96D586C3E2E}"/>
    <dgm:cxn modelId="{36FAAF7C-923B-4F74-888D-10A8C863E889}" type="presOf" srcId="{FF2E22F2-663F-41C7-93B7-A5573FF42A63}" destId="{77B30DA3-09CC-4DF8-AF3E-242E2271A1A5}" srcOrd="1" destOrd="0" presId="urn:microsoft.com/office/officeart/2005/8/layout/orgChart1"/>
    <dgm:cxn modelId="{50FBE182-11B0-40FC-A755-2C49771FA4B9}" type="presOf" srcId="{22156795-126B-468B-B6F0-95F54E8C881B}" destId="{386AC212-08BB-4509-9182-9C1800BC6122}" srcOrd="1" destOrd="0" presId="urn:microsoft.com/office/officeart/2005/8/layout/orgChart1"/>
    <dgm:cxn modelId="{38665C86-9DC1-4C15-8B89-9AAACC4BD592}" type="presOf" srcId="{DCD9D2EB-8C9F-4B02-B26B-47F1FC84A998}" destId="{C6127F22-96FD-461A-A81E-2BD7EB77FF07}" srcOrd="0" destOrd="0" presId="urn:microsoft.com/office/officeart/2005/8/layout/orgChart1"/>
    <dgm:cxn modelId="{2FAB5295-133F-49E7-9626-BD7C408EA4E7}" type="presOf" srcId="{6FE97522-42DD-4405-8D1E-A89C3362333B}" destId="{1D6B1FC8-B290-451B-944B-032255F34B7C}" srcOrd="0" destOrd="0" presId="urn:microsoft.com/office/officeart/2005/8/layout/orgChart1"/>
    <dgm:cxn modelId="{B8E7229A-4F00-4E5E-901F-4D424E97CB2F}" type="presOf" srcId="{22156795-126B-468B-B6F0-95F54E8C881B}" destId="{DAC98DE8-0BA6-4349-9C94-024B50B6C220}" srcOrd="0" destOrd="0" presId="urn:microsoft.com/office/officeart/2005/8/layout/orgChart1"/>
    <dgm:cxn modelId="{9429BEA0-6431-4CBE-8D3D-6978739F22EB}" type="presOf" srcId="{09F0CDF5-8973-4F41-8B6B-DE30AF19F226}" destId="{2FAFBE05-E632-48C0-8FDB-82DD58DF15A6}" srcOrd="0" destOrd="0" presId="urn:microsoft.com/office/officeart/2005/8/layout/orgChart1"/>
    <dgm:cxn modelId="{1AAFDCA2-01B4-4E3B-AAFA-4C7654378F2A}" type="presOf" srcId="{FF2E22F2-663F-41C7-93B7-A5573FF42A63}" destId="{0F89B565-A333-4290-90DD-1F5B72317572}" srcOrd="0" destOrd="0" presId="urn:microsoft.com/office/officeart/2005/8/layout/orgChart1"/>
    <dgm:cxn modelId="{B96DCDCA-31F6-442F-869F-7BADCD5BFB58}" srcId="{22156795-126B-468B-B6F0-95F54E8C881B}" destId="{D8E18074-8C55-4F89-B604-E9AF0C5FA4E5}" srcOrd="0" destOrd="0" parTransId="{6FE97522-42DD-4405-8D1E-A89C3362333B}" sibTransId="{047F00A0-FD16-4EEA-AFE6-E9EF8B0C5BA0}"/>
    <dgm:cxn modelId="{DADB03DE-12A8-464B-8562-35947347D524}" type="presOf" srcId="{98A75C86-BA7D-4E4C-B19D-5EE84AC3397A}" destId="{B886995B-E415-414A-AA41-8C489D6F31C2}" srcOrd="0" destOrd="0" presId="urn:microsoft.com/office/officeart/2005/8/layout/orgChart1"/>
    <dgm:cxn modelId="{01F816F7-665D-418B-95D4-45AABA2D583E}" type="presOf" srcId="{ED710C4E-0DD4-4F11-84BD-99E31144BFD7}" destId="{F7A1C76A-6AC5-437F-BE0E-A4EA11F3D739}" srcOrd="1" destOrd="0" presId="urn:microsoft.com/office/officeart/2005/8/layout/orgChart1"/>
    <dgm:cxn modelId="{F020A2FB-6A20-4029-8D82-7BB21FD7657C}" type="presOf" srcId="{ED710C4E-0DD4-4F11-84BD-99E31144BFD7}" destId="{A7186FF8-194C-4C69-A755-12CB3A3A5561}" srcOrd="0" destOrd="0" presId="urn:microsoft.com/office/officeart/2005/8/layout/orgChart1"/>
    <dgm:cxn modelId="{5F3F11FC-5686-47B7-ACA6-CDB47B631ED2}" type="presOf" srcId="{D8E18074-8C55-4F89-B604-E9AF0C5FA4E5}" destId="{F5BB7A34-7006-450D-BA93-B8F8410177B5}" srcOrd="0" destOrd="0" presId="urn:microsoft.com/office/officeart/2005/8/layout/orgChart1"/>
    <dgm:cxn modelId="{191FA1D6-E58C-421E-ACBF-AB7F9C4698DA}" type="presParOf" srcId="{B886995B-E415-414A-AA41-8C489D6F31C2}" destId="{C575B6B2-BAA2-4952-BFC5-1EBDDE7FFB9E}" srcOrd="0" destOrd="0" presId="urn:microsoft.com/office/officeart/2005/8/layout/orgChart1"/>
    <dgm:cxn modelId="{ABDB5584-8AE3-49DB-9A0B-911754C4B492}" type="presParOf" srcId="{C575B6B2-BAA2-4952-BFC5-1EBDDE7FFB9E}" destId="{EEB06B36-1BD8-4A10-B912-D9456EF78D15}" srcOrd="0" destOrd="0" presId="urn:microsoft.com/office/officeart/2005/8/layout/orgChart1"/>
    <dgm:cxn modelId="{87FFF3B8-ACBA-4AF8-AD12-ABAFD3B998C7}" type="presParOf" srcId="{EEB06B36-1BD8-4A10-B912-D9456EF78D15}" destId="{DAC98DE8-0BA6-4349-9C94-024B50B6C220}" srcOrd="0" destOrd="0" presId="urn:microsoft.com/office/officeart/2005/8/layout/orgChart1"/>
    <dgm:cxn modelId="{14B44901-0A4F-4262-A5FE-F9F99FF427BF}" type="presParOf" srcId="{EEB06B36-1BD8-4A10-B912-D9456EF78D15}" destId="{386AC212-08BB-4509-9182-9C1800BC6122}" srcOrd="1" destOrd="0" presId="urn:microsoft.com/office/officeart/2005/8/layout/orgChart1"/>
    <dgm:cxn modelId="{AB503C9B-BD9A-4F84-A554-3D13AFDC4FD6}" type="presParOf" srcId="{C575B6B2-BAA2-4952-BFC5-1EBDDE7FFB9E}" destId="{CC5B558B-C8E1-4747-B5C2-BF6115B830F8}" srcOrd="1" destOrd="0" presId="urn:microsoft.com/office/officeart/2005/8/layout/orgChart1"/>
    <dgm:cxn modelId="{0FD4C188-2548-49AF-A911-7A4CE8FC0F21}" type="presParOf" srcId="{CC5B558B-C8E1-4747-B5C2-BF6115B830F8}" destId="{1D6B1FC8-B290-451B-944B-032255F34B7C}" srcOrd="0" destOrd="0" presId="urn:microsoft.com/office/officeart/2005/8/layout/orgChart1"/>
    <dgm:cxn modelId="{687787A4-90D2-469C-964D-0695E5D30D3C}" type="presParOf" srcId="{CC5B558B-C8E1-4747-B5C2-BF6115B830F8}" destId="{0BEF14B6-4FF0-4AFB-893C-2FD74B6F0F93}" srcOrd="1" destOrd="0" presId="urn:microsoft.com/office/officeart/2005/8/layout/orgChart1"/>
    <dgm:cxn modelId="{22B89CC0-5A10-4068-B46A-6042B1A58120}" type="presParOf" srcId="{0BEF14B6-4FF0-4AFB-893C-2FD74B6F0F93}" destId="{382563FE-F4BB-4D3F-961F-F5A2B0BCCF4C}" srcOrd="0" destOrd="0" presId="urn:microsoft.com/office/officeart/2005/8/layout/orgChart1"/>
    <dgm:cxn modelId="{8C116E49-A631-4FEE-9CB7-7948E4CE6761}" type="presParOf" srcId="{382563FE-F4BB-4D3F-961F-F5A2B0BCCF4C}" destId="{F5BB7A34-7006-450D-BA93-B8F8410177B5}" srcOrd="0" destOrd="0" presId="urn:microsoft.com/office/officeart/2005/8/layout/orgChart1"/>
    <dgm:cxn modelId="{038702A2-799A-4B2B-B24B-EB37A3E007A1}" type="presParOf" srcId="{382563FE-F4BB-4D3F-961F-F5A2B0BCCF4C}" destId="{072C39A5-987A-4234-A0F7-928942957F24}" srcOrd="1" destOrd="0" presId="urn:microsoft.com/office/officeart/2005/8/layout/orgChart1"/>
    <dgm:cxn modelId="{62341AA1-EBA2-4CCC-88CC-3EBFDC57888D}" type="presParOf" srcId="{0BEF14B6-4FF0-4AFB-893C-2FD74B6F0F93}" destId="{E483C2C0-0420-481F-96A9-CC0150B9600F}" srcOrd="1" destOrd="0" presId="urn:microsoft.com/office/officeart/2005/8/layout/orgChart1"/>
    <dgm:cxn modelId="{F2ABEC50-0FB7-488C-8A21-EDE2A55DF253}" type="presParOf" srcId="{E483C2C0-0420-481F-96A9-CC0150B9600F}" destId="{2FAFBE05-E632-48C0-8FDB-82DD58DF15A6}" srcOrd="0" destOrd="0" presId="urn:microsoft.com/office/officeart/2005/8/layout/orgChart1"/>
    <dgm:cxn modelId="{817F22C7-3F64-4AA0-9613-F4F8665DD123}" type="presParOf" srcId="{E483C2C0-0420-481F-96A9-CC0150B9600F}" destId="{92611828-0C98-4030-8B4D-280288839099}" srcOrd="1" destOrd="0" presId="urn:microsoft.com/office/officeart/2005/8/layout/orgChart1"/>
    <dgm:cxn modelId="{2259C917-80C2-4EDA-8E02-AF3EA209D656}" type="presParOf" srcId="{92611828-0C98-4030-8B4D-280288839099}" destId="{F14456A1-5143-4A7C-BB61-6CA21FE8CEF8}" srcOrd="0" destOrd="0" presId="urn:microsoft.com/office/officeart/2005/8/layout/orgChart1"/>
    <dgm:cxn modelId="{4E8F0C98-B0E1-43EB-A9A4-65C704D5952E}" type="presParOf" srcId="{F14456A1-5143-4A7C-BB61-6CA21FE8CEF8}" destId="{0F89B565-A333-4290-90DD-1F5B72317572}" srcOrd="0" destOrd="0" presId="urn:microsoft.com/office/officeart/2005/8/layout/orgChart1"/>
    <dgm:cxn modelId="{733D7371-2581-4A26-A3E1-D610FF66F0F7}" type="presParOf" srcId="{F14456A1-5143-4A7C-BB61-6CA21FE8CEF8}" destId="{77B30DA3-09CC-4DF8-AF3E-242E2271A1A5}" srcOrd="1" destOrd="0" presId="urn:microsoft.com/office/officeart/2005/8/layout/orgChart1"/>
    <dgm:cxn modelId="{F2A2CDF2-CE54-4D90-9FC4-71DC6D1202C4}" type="presParOf" srcId="{92611828-0C98-4030-8B4D-280288839099}" destId="{67118682-DFF9-403F-8A67-7C8B9CEB8135}" srcOrd="1" destOrd="0" presId="urn:microsoft.com/office/officeart/2005/8/layout/orgChart1"/>
    <dgm:cxn modelId="{DF886838-508E-49B3-805B-6E29DDA3084C}" type="presParOf" srcId="{92611828-0C98-4030-8B4D-280288839099}" destId="{95D34E20-D3CE-4168-ADA2-00958FE71F98}" srcOrd="2" destOrd="0" presId="urn:microsoft.com/office/officeart/2005/8/layout/orgChart1"/>
    <dgm:cxn modelId="{6020ECF3-EE61-4868-8704-41AB084452F4}" type="presParOf" srcId="{0BEF14B6-4FF0-4AFB-893C-2FD74B6F0F93}" destId="{0228526C-873F-4083-A644-C9B1859144CA}" srcOrd="2" destOrd="0" presId="urn:microsoft.com/office/officeart/2005/8/layout/orgChart1"/>
    <dgm:cxn modelId="{F8BFB975-DCA7-42F5-8D17-5B67AF564DEC}" type="presParOf" srcId="{CC5B558B-C8E1-4747-B5C2-BF6115B830F8}" destId="{0D34EF65-006C-4D9C-B90E-93DECDC5D4FF}" srcOrd="2" destOrd="0" presId="urn:microsoft.com/office/officeart/2005/8/layout/orgChart1"/>
    <dgm:cxn modelId="{3BCE7E67-310F-48AB-B22B-382C4E055FC2}" type="presParOf" srcId="{CC5B558B-C8E1-4747-B5C2-BF6115B830F8}" destId="{F2A59606-86D8-4B4B-80FB-4ACA0EF90631}" srcOrd="3" destOrd="0" presId="urn:microsoft.com/office/officeart/2005/8/layout/orgChart1"/>
    <dgm:cxn modelId="{CD054726-BABD-44DB-9544-B40C69D7082F}" type="presParOf" srcId="{F2A59606-86D8-4B4B-80FB-4ACA0EF90631}" destId="{DDF5701E-5749-4EB2-A239-B364650C8328}" srcOrd="0" destOrd="0" presId="urn:microsoft.com/office/officeart/2005/8/layout/orgChart1"/>
    <dgm:cxn modelId="{BD39E93B-2D8F-449C-8292-46BE87C5F5E7}" type="presParOf" srcId="{DDF5701E-5749-4EB2-A239-B364650C8328}" destId="{A7186FF8-194C-4C69-A755-12CB3A3A5561}" srcOrd="0" destOrd="0" presId="urn:microsoft.com/office/officeart/2005/8/layout/orgChart1"/>
    <dgm:cxn modelId="{16506660-05F7-4E43-8925-563349F08F9A}" type="presParOf" srcId="{DDF5701E-5749-4EB2-A239-B364650C8328}" destId="{F7A1C76A-6AC5-437F-BE0E-A4EA11F3D739}" srcOrd="1" destOrd="0" presId="urn:microsoft.com/office/officeart/2005/8/layout/orgChart1"/>
    <dgm:cxn modelId="{DE2D417F-C2CF-4BEC-B5E8-C3B8C889CDBB}" type="presParOf" srcId="{F2A59606-86D8-4B4B-80FB-4ACA0EF90631}" destId="{ADD78280-17EB-4088-B23B-235BF3FE8E2D}" srcOrd="1" destOrd="0" presId="urn:microsoft.com/office/officeart/2005/8/layout/orgChart1"/>
    <dgm:cxn modelId="{7D66F971-9C48-4A4D-9CC4-15FC85763205}" type="presParOf" srcId="{ADD78280-17EB-4088-B23B-235BF3FE8E2D}" destId="{A1C93BE1-8D86-49E1-8D8F-3B89F8683D0A}" srcOrd="0" destOrd="0" presId="urn:microsoft.com/office/officeart/2005/8/layout/orgChart1"/>
    <dgm:cxn modelId="{AA762E51-6EC6-4BA2-B325-DB68FB5D86DD}" type="presParOf" srcId="{ADD78280-17EB-4088-B23B-235BF3FE8E2D}" destId="{81DCD028-4BB9-4149-A2BA-74E177292ED5}" srcOrd="1" destOrd="0" presId="urn:microsoft.com/office/officeart/2005/8/layout/orgChart1"/>
    <dgm:cxn modelId="{1172F397-9216-4EBC-94E4-8AC4F0559961}" type="presParOf" srcId="{81DCD028-4BB9-4149-A2BA-74E177292ED5}" destId="{F72D1BCC-2AF0-41A0-8711-93F9CEB26E11}" srcOrd="0" destOrd="0" presId="urn:microsoft.com/office/officeart/2005/8/layout/orgChart1"/>
    <dgm:cxn modelId="{0537FB09-5ABD-4044-AAB6-2F961AF88DC6}" type="presParOf" srcId="{F72D1BCC-2AF0-41A0-8711-93F9CEB26E11}" destId="{C6127F22-96FD-461A-A81E-2BD7EB77FF07}" srcOrd="0" destOrd="0" presId="urn:microsoft.com/office/officeart/2005/8/layout/orgChart1"/>
    <dgm:cxn modelId="{D7990FFB-AE2A-4FC2-8605-B0BB0EA7FA84}" type="presParOf" srcId="{F72D1BCC-2AF0-41A0-8711-93F9CEB26E11}" destId="{6386764A-AD6D-45F4-9944-59BF2385CC67}" srcOrd="1" destOrd="0" presId="urn:microsoft.com/office/officeart/2005/8/layout/orgChart1"/>
    <dgm:cxn modelId="{94CE85BA-A8D8-4596-8A50-8197A250B3A5}" type="presParOf" srcId="{81DCD028-4BB9-4149-A2BA-74E177292ED5}" destId="{623413CF-E2F5-4539-8D98-8ABA6AA6D5C3}" srcOrd="1" destOrd="0" presId="urn:microsoft.com/office/officeart/2005/8/layout/orgChart1"/>
    <dgm:cxn modelId="{0B44A43E-0629-4C17-A044-C8461C217AB4}" type="presParOf" srcId="{81DCD028-4BB9-4149-A2BA-74E177292ED5}" destId="{CC9FE129-9577-4FF8-B444-454AD45FE7D1}" srcOrd="2" destOrd="0" presId="urn:microsoft.com/office/officeart/2005/8/layout/orgChart1"/>
    <dgm:cxn modelId="{A297D891-3314-4F51-9CB2-E6D38846EC09}" type="presParOf" srcId="{F2A59606-86D8-4B4B-80FB-4ACA0EF90631}" destId="{1D920C24-1457-4725-960F-5DFDBD1DA213}" srcOrd="2" destOrd="0" presId="urn:microsoft.com/office/officeart/2005/8/layout/orgChart1"/>
    <dgm:cxn modelId="{C7D87E12-3D45-4A0C-8BD9-7A22B1156246}" type="presParOf" srcId="{C575B6B2-BAA2-4952-BFC5-1EBDDE7FFB9E}" destId="{F11A7579-8005-4106-96DB-94797F84C72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C93BE1-8D86-49E1-8D8F-3B89F8683D0A}">
      <dsp:nvSpPr>
        <dsp:cNvPr id="0" name=""/>
        <dsp:cNvSpPr/>
      </dsp:nvSpPr>
      <dsp:spPr>
        <a:xfrm>
          <a:off x="2991227" y="1547136"/>
          <a:ext cx="191756" cy="588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8053"/>
              </a:lnTo>
              <a:lnTo>
                <a:pt x="191756" y="588053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34EF65-006C-4D9C-B90E-93DECDC5D4FF}">
      <dsp:nvSpPr>
        <dsp:cNvPr id="0" name=""/>
        <dsp:cNvSpPr/>
      </dsp:nvSpPr>
      <dsp:spPr>
        <a:xfrm>
          <a:off x="2729159" y="639488"/>
          <a:ext cx="773418" cy="2684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229"/>
              </a:lnTo>
              <a:lnTo>
                <a:pt x="773418" y="134229"/>
              </a:lnTo>
              <a:lnTo>
                <a:pt x="773418" y="268459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AFBE05-E632-48C0-8FDB-82DD58DF15A6}">
      <dsp:nvSpPr>
        <dsp:cNvPr id="0" name=""/>
        <dsp:cNvSpPr/>
      </dsp:nvSpPr>
      <dsp:spPr>
        <a:xfrm>
          <a:off x="1444390" y="1547136"/>
          <a:ext cx="191756" cy="588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8053"/>
              </a:lnTo>
              <a:lnTo>
                <a:pt x="191756" y="588053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6B1FC8-B290-451B-944B-032255F34B7C}">
      <dsp:nvSpPr>
        <dsp:cNvPr id="0" name=""/>
        <dsp:cNvSpPr/>
      </dsp:nvSpPr>
      <dsp:spPr>
        <a:xfrm>
          <a:off x="1955741" y="639488"/>
          <a:ext cx="773418" cy="268459"/>
        </a:xfrm>
        <a:custGeom>
          <a:avLst/>
          <a:gdLst/>
          <a:ahLst/>
          <a:cxnLst/>
          <a:rect l="0" t="0" r="0" b="0"/>
          <a:pathLst>
            <a:path>
              <a:moveTo>
                <a:pt x="773418" y="0"/>
              </a:moveTo>
              <a:lnTo>
                <a:pt x="773418" y="134229"/>
              </a:lnTo>
              <a:lnTo>
                <a:pt x="0" y="134229"/>
              </a:lnTo>
              <a:lnTo>
                <a:pt x="0" y="268459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C98DE8-0BA6-4349-9C94-024B50B6C220}">
      <dsp:nvSpPr>
        <dsp:cNvPr id="0" name=""/>
        <dsp:cNvSpPr/>
      </dsp:nvSpPr>
      <dsp:spPr>
        <a:xfrm>
          <a:off x="2089971" y="300"/>
          <a:ext cx="1278377" cy="6391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Coordinate Systems</a:t>
          </a:r>
        </a:p>
      </dsp:txBody>
      <dsp:txXfrm>
        <a:off x="2089971" y="300"/>
        <a:ext cx="1278377" cy="639188"/>
      </dsp:txXfrm>
    </dsp:sp>
    <dsp:sp modelId="{F5BB7A34-7006-450D-BA93-B8F8410177B5}">
      <dsp:nvSpPr>
        <dsp:cNvPr id="0" name=""/>
        <dsp:cNvSpPr/>
      </dsp:nvSpPr>
      <dsp:spPr>
        <a:xfrm>
          <a:off x="1316552" y="907948"/>
          <a:ext cx="1278377" cy="6391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Geographic Coordinate Systems</a:t>
          </a:r>
        </a:p>
      </dsp:txBody>
      <dsp:txXfrm>
        <a:off x="1316552" y="907948"/>
        <a:ext cx="1278377" cy="639188"/>
      </dsp:txXfrm>
    </dsp:sp>
    <dsp:sp modelId="{0F89B565-A333-4290-90DD-1F5B72317572}">
      <dsp:nvSpPr>
        <dsp:cNvPr id="0" name=""/>
        <dsp:cNvSpPr/>
      </dsp:nvSpPr>
      <dsp:spPr>
        <a:xfrm>
          <a:off x="1636146" y="1815596"/>
          <a:ext cx="1278377" cy="6391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Based on 3D surface</a:t>
          </a:r>
        </a:p>
      </dsp:txBody>
      <dsp:txXfrm>
        <a:off x="1636146" y="1815596"/>
        <a:ext cx="1278377" cy="639188"/>
      </dsp:txXfrm>
    </dsp:sp>
    <dsp:sp modelId="{A7186FF8-194C-4C69-A755-12CB3A3A5561}">
      <dsp:nvSpPr>
        <dsp:cNvPr id="0" name=""/>
        <dsp:cNvSpPr/>
      </dsp:nvSpPr>
      <dsp:spPr>
        <a:xfrm>
          <a:off x="2863389" y="907948"/>
          <a:ext cx="1278377" cy="6391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Projected Coordinate Systems (Projections)</a:t>
          </a:r>
        </a:p>
      </dsp:txBody>
      <dsp:txXfrm>
        <a:off x="2863389" y="907948"/>
        <a:ext cx="1278377" cy="639188"/>
      </dsp:txXfrm>
    </dsp:sp>
    <dsp:sp modelId="{C6127F22-96FD-461A-A81E-2BD7EB77FF07}">
      <dsp:nvSpPr>
        <dsp:cNvPr id="0" name=""/>
        <dsp:cNvSpPr/>
      </dsp:nvSpPr>
      <dsp:spPr>
        <a:xfrm>
          <a:off x="3182983" y="1815596"/>
          <a:ext cx="1278377" cy="6391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Based on 2D </a:t>
          </a:r>
          <a:r>
            <a:rPr lang="en-US" sz="1100" b="1" kern="1200" dirty="0"/>
            <a:t>projected surface</a:t>
          </a:r>
          <a:endParaRPr lang="en-US" sz="1100" kern="1200" dirty="0"/>
        </a:p>
      </dsp:txBody>
      <dsp:txXfrm>
        <a:off x="3182983" y="1815596"/>
        <a:ext cx="1278377" cy="6391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9E4A49-00F8-48CE-983C-C9D19E52F4DD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693F58-5543-43FD-BD22-7ED359FAB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41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map/projection-aspect.html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GEOG 187 Lecture 04 – Slide 47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93F58-5543-43FD-BD22-7ED359FAB60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55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93F58-5543-43FD-BD22-7ED359FAB60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377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93F58-5543-43FD-BD22-7ED359FAB60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002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93F58-5543-43FD-BD22-7ED359FAB60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31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93F58-5543-43FD-BD22-7ED359FAB60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58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None of the above is an absolutely correct projection in representing the Earth, because information is lost when a 3D globe surface is converted into a 2D flat surface.</a:t>
            </a:r>
          </a:p>
          <a:p>
            <a:pPr marL="171450" indent="-171450">
              <a:buFontTx/>
              <a:buChar char="-"/>
            </a:pPr>
            <a:r>
              <a:rPr lang="en-US" dirty="0"/>
              <a:t>Robinson Projection: a compromise projection that minimizes the loss in area, shape, length etc.</a:t>
            </a:r>
          </a:p>
          <a:p>
            <a:pPr marL="171450" indent="-171450">
              <a:buFontTx/>
              <a:buChar char="-"/>
            </a:pPr>
            <a:r>
              <a:rPr lang="en-US" dirty="0"/>
              <a:t>Mercator Projection: most common projection used in world maps, good for navigation, north up, most accurate near the equator, but not preserving the area</a:t>
            </a:r>
          </a:p>
          <a:p>
            <a:pPr marL="171450" indent="-171450">
              <a:buFontTx/>
              <a:buChar char="-"/>
            </a:pPr>
            <a:r>
              <a:rPr lang="en-US" dirty="0"/>
              <a:t>Gnomonic Projection: Centered at the pole (north or south), good for navigation (shortest great circle routes as straight lines, but further from the pole are distorted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93F58-5543-43FD-BD22-7ED359FAB6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160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Gnomonic projection – representing great circle routes (shortest distance paths) as straight 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93F58-5543-43FD-BD22-7ED359FAB6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135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GP 281 (Winter 2016) – Lecture 04 Slide 2</a:t>
            </a:r>
          </a:p>
          <a:p>
            <a:endParaRPr lang="en-US" dirty="0"/>
          </a:p>
          <a:p>
            <a:r>
              <a:rPr lang="en-US" dirty="0"/>
              <a:t>Major problem: Distortion – some information would be lost during the process.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93F58-5543-43FD-BD22-7ED359FAB60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574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93F58-5543-43FD-BD22-7ED359FAB60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773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GEOG 187 Lecture 4 – Slide 20, Wikipedia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93F58-5543-43FD-BD22-7ED359FAB60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117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https://www.mathworks.com/help/map/projection-aspect.html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93F58-5543-43FD-BD22-7ED359FAB60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48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93F58-5543-43FD-BD22-7ED359FAB60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187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93F58-5543-43FD-BD22-7ED359FAB60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103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683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2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01005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0769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881719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86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5014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3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53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512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24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15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55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775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56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528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01BA9-85BD-4927-8859-B5765E7B0F98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9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ap-projections.net/compare.php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athworks.com/help/map/projection-aspect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9Di-UVC-_4" TargetMode="External"/><Relationship Id="rId2" Type="http://schemas.openxmlformats.org/officeDocument/2006/relationships/hyperlink" Target="https://spatialreference.org/ref/esri/canada-lambert-conformal-conic/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hyperlink" Target="https://gis.stackexchange.com/questions/182444/understanding-difference-between-coordinate-system-and-projection" TargetMode="Externa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19C5D-99CB-4352-9F28-D5D05C92B4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GIS Lesson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E1BD01-1DD0-49E7-A11D-B2311C416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777381"/>
            <a:ext cx="8915399" cy="1126283"/>
          </a:xfrm>
        </p:spPr>
        <p:txBody>
          <a:bodyPr/>
          <a:lstStyle/>
          <a:p>
            <a:r>
              <a:rPr lang="en-US" dirty="0"/>
              <a:t>Projection and Coordinate System </a:t>
            </a:r>
            <a:r>
              <a:rPr lang="zh-TW" altLang="en-US" dirty="0"/>
              <a:t>投影法和座標系統</a:t>
            </a:r>
            <a:endParaRPr lang="en-US" dirty="0"/>
          </a:p>
          <a:p>
            <a:r>
              <a:rPr lang="en-US" dirty="0"/>
              <a:t>2020/5/6</a:t>
            </a:r>
          </a:p>
        </p:txBody>
      </p:sp>
    </p:spTree>
    <p:extLst>
      <p:ext uri="{BB962C8B-B14F-4D97-AF65-F5344CB8AC3E}">
        <p14:creationId xmlns:p14="http://schemas.microsoft.com/office/powerpoint/2010/main" val="1554662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4E5F20-FD93-4BF9-95E6-EFEFD23D1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 fontScale="90000"/>
          </a:bodyPr>
          <a:lstStyle/>
          <a:p>
            <a:r>
              <a:rPr lang="en-US" sz="3300" dirty="0"/>
              <a:t>How to measure distortion?</a:t>
            </a:r>
            <a:br>
              <a:rPr lang="en-US" sz="3300" dirty="0"/>
            </a:br>
            <a:r>
              <a:rPr lang="zh-TW" altLang="en-US" sz="3300" dirty="0"/>
              <a:t>如何量度扭曲之處</a:t>
            </a:r>
            <a:r>
              <a:rPr lang="en-US" altLang="zh-TW" sz="3300" dirty="0"/>
              <a:t>?</a:t>
            </a:r>
            <a:endParaRPr lang="en-US" sz="33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0D18B8-F893-4A8B-BC3D-D7F395226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r>
              <a:rPr lang="en-US" dirty="0"/>
              <a:t>Using </a:t>
            </a:r>
            <a:r>
              <a:rPr lang="en-US" b="1" dirty="0"/>
              <a:t>Tissot Circles</a:t>
            </a:r>
          </a:p>
          <a:p>
            <a:pPr lvl="1"/>
            <a:r>
              <a:rPr lang="en-US" dirty="0"/>
              <a:t>Developed by Nicolas Auguste Tissot to measure the </a:t>
            </a:r>
            <a:r>
              <a:rPr lang="en-US" b="1" dirty="0"/>
              <a:t>distortion </a:t>
            </a:r>
            <a:r>
              <a:rPr lang="en-US" dirty="0"/>
              <a:t>of different projections</a:t>
            </a:r>
          </a:p>
          <a:p>
            <a:pPr lvl="1"/>
            <a:r>
              <a:rPr lang="en-US" dirty="0"/>
              <a:t>Analyzing the changes in </a:t>
            </a:r>
            <a:r>
              <a:rPr lang="en-US" b="1" dirty="0"/>
              <a:t>shape, size and radius</a:t>
            </a:r>
            <a:r>
              <a:rPr lang="en-US" dirty="0"/>
              <a:t> of the circles to determine what properties are preserved and what are lost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C5E94AB-B2EE-4CB9-85DF-C3921FAB20E0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9543" y="1528072"/>
            <a:ext cx="6953577" cy="347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CDC0E-A792-47A0-BFB6-7A9C98484424}"/>
              </a:ext>
            </a:extLst>
          </p:cNvPr>
          <p:cNvSpPr txBox="1"/>
          <p:nvPr/>
        </p:nvSpPr>
        <p:spPr>
          <a:xfrm>
            <a:off x="4619543" y="5194407"/>
            <a:ext cx="717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GEOG 187 Lecture 04 – Slide 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DE7BAB-8199-4CD1-88A3-F470BAD5DFA5}"/>
              </a:ext>
            </a:extLst>
          </p:cNvPr>
          <p:cNvSpPr/>
          <p:nvPr/>
        </p:nvSpPr>
        <p:spPr>
          <a:xfrm>
            <a:off x="2720615" y="5853043"/>
            <a:ext cx="835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Comparing Projection Activity: https://map-projections.net/compare.php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555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0">
            <a:extLst>
              <a:ext uri="{FF2B5EF4-FFF2-40B4-BE49-F238E27FC236}">
                <a16:creationId xmlns:a16="http://schemas.microsoft.com/office/drawing/2014/main" id="{1EDD21E1-BAF0-4314-AB31-82ECB8AC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EC71E-A6E5-4BAA-A026-5FEEAD8DD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(iii) Projection Aspect (</a:t>
            </a:r>
            <a:r>
              <a:rPr lang="zh-TW" altLang="en-US" dirty="0"/>
              <a:t>投影看點</a:t>
            </a:r>
            <a:r>
              <a:rPr lang="en-US" altLang="zh-TW" dirty="0"/>
              <a:t>)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C8619C-F25D-468E-95FA-2A2151D7D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373DADDC-9FBB-41C8-AA83-B2D31924A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r>
              <a:rPr lang="en-US" b="1" dirty="0"/>
              <a:t>Normal:</a:t>
            </a:r>
            <a:r>
              <a:rPr lang="en-US" dirty="0"/>
              <a:t> Main orientation of the projection surface is </a:t>
            </a:r>
            <a:r>
              <a:rPr lang="en-US" b="1" dirty="0"/>
              <a:t>parallel to </a:t>
            </a:r>
            <a:r>
              <a:rPr lang="en-US" dirty="0"/>
              <a:t>the </a:t>
            </a:r>
            <a:r>
              <a:rPr lang="en-US" b="1" dirty="0"/>
              <a:t>Earth axis</a:t>
            </a:r>
            <a:r>
              <a:rPr lang="en-US" dirty="0"/>
              <a:t> (</a:t>
            </a:r>
            <a:r>
              <a:rPr lang="zh-TW" altLang="en-US" dirty="0"/>
              <a:t>主要方位</a:t>
            </a:r>
            <a:r>
              <a:rPr lang="zh-TW" altLang="en-US" b="1" dirty="0"/>
              <a:t>平衡</a:t>
            </a:r>
            <a:r>
              <a:rPr lang="zh-TW" altLang="en-US" dirty="0"/>
              <a:t>於地球的旋轉軸</a:t>
            </a:r>
            <a:r>
              <a:rPr lang="en-US" altLang="zh-TW" dirty="0"/>
              <a:t>)</a:t>
            </a:r>
            <a:endParaRPr lang="en-US" b="1" dirty="0"/>
          </a:p>
          <a:p>
            <a:r>
              <a:rPr lang="en-US" b="1" dirty="0"/>
              <a:t>Transverse: </a:t>
            </a:r>
            <a:r>
              <a:rPr lang="en-US" dirty="0"/>
              <a:t>Main orientation of the projection surface is </a:t>
            </a:r>
            <a:r>
              <a:rPr lang="en-US" b="1" dirty="0"/>
              <a:t>perpendicular to </a:t>
            </a:r>
            <a:r>
              <a:rPr lang="en-US" dirty="0"/>
              <a:t>the </a:t>
            </a:r>
            <a:r>
              <a:rPr lang="en-US" b="1" dirty="0"/>
              <a:t>Earth axis</a:t>
            </a:r>
            <a:r>
              <a:rPr lang="en-US" dirty="0"/>
              <a:t> (</a:t>
            </a:r>
            <a:r>
              <a:rPr lang="zh-TW" altLang="en-US" dirty="0"/>
              <a:t>主要方位</a:t>
            </a:r>
            <a:r>
              <a:rPr lang="zh-TW" altLang="en-US" b="1" dirty="0"/>
              <a:t>垂直</a:t>
            </a:r>
            <a:r>
              <a:rPr lang="zh-TW" altLang="en-US" dirty="0"/>
              <a:t>於地球的旋轉軸</a:t>
            </a:r>
            <a:r>
              <a:rPr lang="en-US" altLang="zh-TW" dirty="0"/>
              <a:t>)</a:t>
            </a:r>
            <a:endParaRPr lang="en-US" b="1" dirty="0"/>
          </a:p>
          <a:p>
            <a:r>
              <a:rPr lang="en-US" b="1" dirty="0"/>
              <a:t>Oblique </a:t>
            </a:r>
            <a:r>
              <a:rPr lang="en-US" dirty="0"/>
              <a:t>(including Skew-oblique): Other </a:t>
            </a:r>
            <a:r>
              <a:rPr lang="en-US" b="1" dirty="0"/>
              <a:t>non-parallel and non-perpendicular</a:t>
            </a:r>
            <a:r>
              <a:rPr lang="en-US" dirty="0"/>
              <a:t> projections (</a:t>
            </a:r>
            <a:r>
              <a:rPr lang="zh-TW" altLang="en-US" dirty="0"/>
              <a:t>所有</a:t>
            </a:r>
            <a:r>
              <a:rPr lang="zh-TW" altLang="en-US" b="1" dirty="0"/>
              <a:t>非平衡</a:t>
            </a:r>
            <a:r>
              <a:rPr lang="zh-TW" altLang="en-US" dirty="0"/>
              <a:t>和</a:t>
            </a:r>
            <a:r>
              <a:rPr lang="zh-TW" altLang="en-US" b="1" dirty="0"/>
              <a:t>非垂直</a:t>
            </a:r>
            <a:r>
              <a:rPr lang="zh-TW" altLang="en-US" dirty="0"/>
              <a:t>的投影法</a:t>
            </a:r>
            <a:r>
              <a:rPr lang="en-US" altLang="zh-TW" dirty="0"/>
              <a:t>)</a:t>
            </a:r>
            <a:endParaRPr lang="en-US" b="1" dirty="0"/>
          </a:p>
        </p:txBody>
      </p:sp>
      <p:pic>
        <p:nvPicPr>
          <p:cNvPr id="4" name="Content Placeholder 3" descr="A close up of a map&#10;&#10;Description automatically generated">
            <a:extLst>
              <a:ext uri="{FF2B5EF4-FFF2-40B4-BE49-F238E27FC236}">
                <a16:creationId xmlns:a16="http://schemas.microsoft.com/office/drawing/2014/main" id="{7CC29146-A0B9-4103-B79B-9669ACD6D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7986" y="645106"/>
            <a:ext cx="5259486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Freeform 12">
            <a:extLst>
              <a:ext uri="{FF2B5EF4-FFF2-40B4-BE49-F238E27FC236}">
                <a16:creationId xmlns:a16="http://schemas.microsoft.com/office/drawing/2014/main" id="{7D9439D6-DEAD-4CEB-A61B-BE3D64D1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677E60-D414-499A-B420-0F8344D44750}"/>
              </a:ext>
            </a:extLst>
          </p:cNvPr>
          <p:cNvSpPr txBox="1"/>
          <p:nvPr/>
        </p:nvSpPr>
        <p:spPr>
          <a:xfrm>
            <a:off x="6254803" y="6061223"/>
            <a:ext cx="5040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https://www.mathworks.com/help/map/projection-aspect.html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4933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30903-787F-4DC8-8E70-A91F16BD0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vs. Local datums/projections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C4905-61B2-45A6-9CFB-D679EE12C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849" y="1741328"/>
            <a:ext cx="5536815" cy="38833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9D69CA-64D1-4F3A-B9F7-6A0E7442B0EE}"/>
              </a:ext>
            </a:extLst>
          </p:cNvPr>
          <p:cNvSpPr txBox="1"/>
          <p:nvPr/>
        </p:nvSpPr>
        <p:spPr>
          <a:xfrm>
            <a:off x="1337022" y="5962810"/>
            <a:ext cx="550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GP281 (Winter 2016) – Slide 42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D05C91-4BB5-4E1E-8593-C06A7707A4DD}"/>
              </a:ext>
            </a:extLst>
          </p:cNvPr>
          <p:cNvSpPr txBox="1"/>
          <p:nvPr/>
        </p:nvSpPr>
        <p:spPr>
          <a:xfrm>
            <a:off x="7107731" y="1741328"/>
            <a:ext cx="447210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Geoid (</a:t>
            </a:r>
            <a:r>
              <a:rPr lang="zh-TW" altLang="en-US" sz="2000" b="1" dirty="0"/>
              <a:t>大地水准面</a:t>
            </a:r>
            <a:r>
              <a:rPr lang="en-US" altLang="zh-TW" sz="2000" b="1" dirty="0"/>
              <a:t>): </a:t>
            </a:r>
            <a:r>
              <a:rPr lang="en-US" altLang="zh-TW" sz="2000" dirty="0"/>
              <a:t>a theoretical surface of the Earth which is perpendicular to the direction of gravity at every point (</a:t>
            </a:r>
            <a:r>
              <a:rPr lang="zh-TW" altLang="en-US" sz="2000" dirty="0"/>
              <a:t>每一點均垂直於重力的方向</a:t>
            </a:r>
            <a:r>
              <a:rPr lang="en-US" altLang="zh-TW" sz="2000" dirty="0"/>
              <a:t>)</a:t>
            </a: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Datum (</a:t>
            </a:r>
            <a:r>
              <a:rPr lang="zh-TW" altLang="en-US" sz="2000" b="1" dirty="0"/>
              <a:t>測量系統</a:t>
            </a:r>
            <a:r>
              <a:rPr lang="en-US" altLang="zh-TW" sz="2000" b="1" dirty="0"/>
              <a:t>)</a:t>
            </a:r>
            <a:r>
              <a:rPr lang="en-US" sz="2000" b="1" dirty="0"/>
              <a:t>:</a:t>
            </a:r>
            <a:r>
              <a:rPr lang="en-US" sz="2000" dirty="0"/>
              <a:t> a mathematical method to fit a projection to the Earth’s geoid</a:t>
            </a:r>
            <a:r>
              <a:rPr lang="en-US" sz="2000" b="1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Global Datum (</a:t>
            </a:r>
            <a:r>
              <a:rPr lang="zh-TW" altLang="en-US" sz="2000" b="1" dirty="0"/>
              <a:t>全球性測量系統</a:t>
            </a:r>
            <a:r>
              <a:rPr lang="en-US" altLang="zh-TW" sz="2000" b="1" dirty="0"/>
              <a:t>):</a:t>
            </a:r>
            <a:r>
              <a:rPr lang="en-US" altLang="zh-TW" sz="2000" dirty="0"/>
              <a:t> for </a:t>
            </a:r>
            <a:r>
              <a:rPr lang="en-US" altLang="zh-TW" sz="2000" b="1" dirty="0"/>
              <a:t>worldwide</a:t>
            </a:r>
            <a:r>
              <a:rPr lang="en-US" altLang="zh-TW" sz="2000" dirty="0"/>
              <a:t> use across continents (a base for global projections)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Local Datum (</a:t>
            </a:r>
            <a:r>
              <a:rPr lang="zh-TW" altLang="en-US" sz="2000" b="1" dirty="0"/>
              <a:t>地區性測量系統</a:t>
            </a:r>
            <a:r>
              <a:rPr lang="en-US" altLang="zh-TW" sz="2000" b="1" dirty="0"/>
              <a:t>): </a:t>
            </a:r>
            <a:r>
              <a:rPr lang="en-US" altLang="zh-TW" sz="2000" dirty="0"/>
              <a:t>for </a:t>
            </a:r>
            <a:r>
              <a:rPr lang="en-US" altLang="zh-TW" sz="2000" b="1" dirty="0"/>
              <a:t>local</a:t>
            </a:r>
            <a:r>
              <a:rPr lang="en-US" altLang="zh-TW" sz="2000" dirty="0"/>
              <a:t> use in particular </a:t>
            </a:r>
            <a:r>
              <a:rPr lang="en-US" altLang="zh-TW" sz="2000" u="sng" dirty="0"/>
              <a:t>regions/areas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968568288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78D2A-5E7F-46E8-994F-43C9B8D0C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644" y="624110"/>
            <a:ext cx="10519442" cy="1280890"/>
          </a:xfrm>
        </p:spPr>
        <p:txBody>
          <a:bodyPr/>
          <a:lstStyle/>
          <a:p>
            <a:r>
              <a:rPr lang="en-US" dirty="0"/>
              <a:t>Global vs. Local coordinate systems 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903DC-A4FB-4479-BA1C-532C3C358E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b="1" dirty="0"/>
              <a:t>Global Coordinate Systems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BF7688-30A3-4343-A129-28A5BA66CEF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WGS 1984 </a:t>
            </a:r>
            <a:r>
              <a:rPr lang="en-US" dirty="0"/>
              <a:t>(commonly used across the world)</a:t>
            </a:r>
          </a:p>
          <a:p>
            <a:r>
              <a:rPr lang="en-US" dirty="0"/>
              <a:t>GCJ-02 (Used in China)</a:t>
            </a:r>
          </a:p>
          <a:p>
            <a:r>
              <a:rPr lang="en-US" dirty="0"/>
              <a:t>Lambert conformal conic (Used in aviation charts)</a:t>
            </a:r>
          </a:p>
          <a:p>
            <a:r>
              <a:rPr lang="en-US" dirty="0"/>
              <a:t>Winkel tripel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8F792F-FB32-42BE-8B20-7375ACE877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000" b="1" dirty="0"/>
              <a:t>Local Coordinate Systems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DB0572-811C-4A16-980A-25058F9AA2C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NAD 1983 </a:t>
            </a:r>
            <a:r>
              <a:rPr lang="en-US" u="sng" dirty="0"/>
              <a:t>UTM Zone 17N </a:t>
            </a:r>
            <a:r>
              <a:rPr lang="en-US" dirty="0"/>
              <a:t>(Most commonly used in Ontario)</a:t>
            </a:r>
          </a:p>
          <a:p>
            <a:r>
              <a:rPr lang="en-US" dirty="0">
                <a:solidFill>
                  <a:srgbClr val="0070C0"/>
                </a:solidFill>
              </a:rPr>
              <a:t>NAD 1983 </a:t>
            </a:r>
            <a:r>
              <a:rPr lang="en-US" u="sng" dirty="0">
                <a:solidFill>
                  <a:schemeClr val="tx1"/>
                </a:solidFill>
              </a:rPr>
              <a:t>State Plane New York Long Island FIPS 3104 Feet </a:t>
            </a:r>
          </a:p>
          <a:p>
            <a:r>
              <a:rPr lang="en-US" u="sng" dirty="0">
                <a:solidFill>
                  <a:srgbClr val="FB4A18"/>
                </a:solidFill>
              </a:rPr>
              <a:t>Canada </a:t>
            </a:r>
            <a:r>
              <a:rPr lang="en-US" u="sng" dirty="0">
                <a:solidFill>
                  <a:srgbClr val="0070C0"/>
                </a:solidFill>
              </a:rPr>
              <a:t>Lambert Conformal </a:t>
            </a:r>
            <a:r>
              <a:rPr lang="en-US" u="sng" dirty="0">
                <a:solidFill>
                  <a:srgbClr val="FB4A18"/>
                </a:solidFill>
              </a:rPr>
              <a:t>Conic</a:t>
            </a:r>
            <a:r>
              <a:rPr lang="en-US" dirty="0">
                <a:solidFill>
                  <a:srgbClr val="FB4A18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US National Atlas Equal Area</a:t>
            </a:r>
            <a:endParaRPr lang="en-US" dirty="0">
              <a:solidFill>
                <a:schemeClr val="tx1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64AEB1-E957-44C4-82F1-900625BAFBF5}"/>
              </a:ext>
            </a:extLst>
          </p:cNvPr>
          <p:cNvSpPr/>
          <p:nvPr/>
        </p:nvSpPr>
        <p:spPr>
          <a:xfrm>
            <a:off x="2589212" y="1535668"/>
            <a:ext cx="9347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China Coordinate System: https://www.youtube.com/watch?v=L9Di-UVC-_4</a:t>
            </a:r>
            <a:r>
              <a:rPr lang="en-US" dirty="0"/>
              <a:t> (5:41)</a:t>
            </a:r>
          </a:p>
        </p:txBody>
      </p:sp>
    </p:spTree>
    <p:extLst>
      <p:ext uri="{BB962C8B-B14F-4D97-AF65-F5344CB8AC3E}">
        <p14:creationId xmlns:p14="http://schemas.microsoft.com/office/powerpoint/2010/main" val="1638335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A3518-C0CC-4E9B-8906-82A553A79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C. Geographic Coordinate Systems vs Projected Coordinate Systems (in GIS software)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487E5-D1FA-4E94-B127-6865CBAA20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92924" y="1634444"/>
            <a:ext cx="4313864" cy="3777622"/>
          </a:xfrm>
        </p:spPr>
        <p:txBody>
          <a:bodyPr/>
          <a:lstStyle/>
          <a:p>
            <a:r>
              <a:rPr lang="en-US" b="1" dirty="0"/>
              <a:t>Geographic Coordinate Systems (GCS)</a:t>
            </a:r>
          </a:p>
          <a:p>
            <a:pPr lvl="1"/>
            <a:r>
              <a:rPr lang="en-US" dirty="0"/>
              <a:t>E.g. WGS 1984</a:t>
            </a:r>
          </a:p>
          <a:p>
            <a:pPr lvl="1"/>
            <a:r>
              <a:rPr lang="en-US" dirty="0"/>
              <a:t>Based on a </a:t>
            </a:r>
            <a:r>
              <a:rPr lang="en-US" b="1" dirty="0"/>
              <a:t>3D</a:t>
            </a:r>
            <a:r>
              <a:rPr lang="en-US" dirty="0"/>
              <a:t> representation of the Earth</a:t>
            </a:r>
          </a:p>
          <a:p>
            <a:pPr lvl="1"/>
            <a:r>
              <a:rPr lang="en-US" b="1" dirty="0"/>
              <a:t>Unit</a:t>
            </a:r>
            <a:r>
              <a:rPr lang="en-US" dirty="0"/>
              <a:t>: Angular units (degrees)</a:t>
            </a:r>
            <a:endParaRPr lang="en-US" b="1" dirty="0"/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4FC6BE-86A7-4970-BAAD-D1AC7FFDF4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0747" y="1634444"/>
            <a:ext cx="4313864" cy="3777622"/>
          </a:xfrm>
        </p:spPr>
        <p:txBody>
          <a:bodyPr/>
          <a:lstStyle/>
          <a:p>
            <a:r>
              <a:rPr lang="en-US" b="1" dirty="0"/>
              <a:t>Projected Coordinate Systems (PCS)</a:t>
            </a:r>
          </a:p>
          <a:p>
            <a:pPr lvl="1"/>
            <a:r>
              <a:rPr lang="en-US" dirty="0"/>
              <a:t>E.g. UTM</a:t>
            </a:r>
          </a:p>
          <a:p>
            <a:pPr lvl="1"/>
            <a:r>
              <a:rPr lang="en-US" dirty="0"/>
              <a:t>Based on a </a:t>
            </a:r>
            <a:r>
              <a:rPr lang="en-US" b="1" dirty="0"/>
              <a:t>2D</a:t>
            </a:r>
            <a:r>
              <a:rPr lang="en-US" dirty="0"/>
              <a:t> plane representation of the Earth</a:t>
            </a:r>
          </a:p>
          <a:p>
            <a:pPr lvl="1"/>
            <a:r>
              <a:rPr lang="en-US" b="1" dirty="0"/>
              <a:t>Unit:</a:t>
            </a:r>
            <a:r>
              <a:rPr lang="en-US" dirty="0"/>
              <a:t> Linear units (e.g. feet, meters)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40FB7-E961-4EB5-91C5-410B56B20070}"/>
              </a:ext>
            </a:extLst>
          </p:cNvPr>
          <p:cNvSpPr txBox="1"/>
          <p:nvPr/>
        </p:nvSpPr>
        <p:spPr>
          <a:xfrm>
            <a:off x="2592924" y="6141961"/>
            <a:ext cx="8911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https://gis.stackexchange.com/questions/182444/understanding-difference-between-coordinate-system-and-projection</a:t>
            </a:r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DC35B2D-2E1C-4B41-BD67-42518F4ABA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8286896"/>
              </p:ext>
            </p:extLst>
          </p:nvPr>
        </p:nvGraphicFramePr>
        <p:xfrm>
          <a:off x="3988014" y="3680652"/>
          <a:ext cx="5777914" cy="24550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latitude and longitude | Description &amp; Diagrams | Britannica">
            <a:extLst>
              <a:ext uri="{FF2B5EF4-FFF2-40B4-BE49-F238E27FC236}">
                <a16:creationId xmlns:a16="http://schemas.microsoft.com/office/drawing/2014/main" id="{4049E6ED-0BDE-49D4-9E92-7B63E0239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071" y="3609619"/>
            <a:ext cx="2430019" cy="259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27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42BB-BE5A-4ED4-B50A-07290034C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Interactive Activities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C492F-8BEA-48E0-A26D-737C0638DE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25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0F5AB-782B-4790-81F8-C3941FC06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have some scenarios!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8088D74F-CEF3-4BB8-875E-DC14F06EDD5A}"/>
              </a:ext>
            </a:extLst>
          </p:cNvPr>
          <p:cNvPicPr>
            <a:picLocks noGrp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4015" y="1950232"/>
            <a:ext cx="2501219" cy="196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ADDB6D-9629-4A59-A689-5DFE9CDAC31F}"/>
              </a:ext>
            </a:extLst>
          </p:cNvPr>
          <p:cNvSpPr txBox="1"/>
          <p:nvPr/>
        </p:nvSpPr>
        <p:spPr>
          <a:xfrm>
            <a:off x="2669765" y="1264555"/>
            <a:ext cx="7880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Peter wants to compare the </a:t>
            </a:r>
            <a:r>
              <a:rPr lang="en-US" b="1" dirty="0"/>
              <a:t>areas</a:t>
            </a:r>
            <a:r>
              <a:rPr lang="en-US" dirty="0"/>
              <a:t> of Greenland and Africa visually. Which of the following projections is the best for him?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FA32C0-1DAB-4C7B-A319-99395A324C97}"/>
              </a:ext>
            </a:extLst>
          </p:cNvPr>
          <p:cNvSpPr txBox="1"/>
          <p:nvPr/>
        </p:nvSpPr>
        <p:spPr>
          <a:xfrm>
            <a:off x="3173506" y="3950519"/>
            <a:ext cx="361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A. Mercator Projection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1B01D62-AB4E-4EC6-90FE-CD39AFB2D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674" y="1930724"/>
            <a:ext cx="1960942" cy="196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10B0C9-5C31-4B49-8301-46F7104DC253}"/>
              </a:ext>
            </a:extLst>
          </p:cNvPr>
          <p:cNvSpPr txBox="1"/>
          <p:nvPr/>
        </p:nvSpPr>
        <p:spPr>
          <a:xfrm>
            <a:off x="7048768" y="3950519"/>
            <a:ext cx="4195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B. Azimuthal Equidistant Projection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D066118B-D216-4552-8580-74F5C95359FB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714" y="4558894"/>
            <a:ext cx="3001051" cy="1674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B80104-71DE-4D3B-8946-045A0598BBDC}"/>
              </a:ext>
            </a:extLst>
          </p:cNvPr>
          <p:cNvSpPr txBox="1"/>
          <p:nvPr/>
        </p:nvSpPr>
        <p:spPr>
          <a:xfrm>
            <a:off x="3173506" y="6288267"/>
            <a:ext cx="361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C. Gall-Peters Projection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6B231438-80EF-4600-A280-4ABC9788CCCB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89376" y="4484781"/>
            <a:ext cx="2607551" cy="180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BB2276-69CC-4316-8EA4-B7A6AFD6E5C3}"/>
              </a:ext>
            </a:extLst>
          </p:cNvPr>
          <p:cNvSpPr txBox="1"/>
          <p:nvPr/>
        </p:nvSpPr>
        <p:spPr>
          <a:xfrm>
            <a:off x="7125608" y="6335990"/>
            <a:ext cx="361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D. Robinson Projection</a:t>
            </a:r>
          </a:p>
        </p:txBody>
      </p:sp>
    </p:spTree>
    <p:extLst>
      <p:ext uri="{BB962C8B-B14F-4D97-AF65-F5344CB8AC3E}">
        <p14:creationId xmlns:p14="http://schemas.microsoft.com/office/powerpoint/2010/main" val="236378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0F5AB-782B-4790-81F8-C3941FC06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have some scenarios!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8088D74F-CEF3-4BB8-875E-DC14F06EDD5A}"/>
              </a:ext>
            </a:extLst>
          </p:cNvPr>
          <p:cNvPicPr>
            <a:picLocks noGrp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4015" y="1950232"/>
            <a:ext cx="2501219" cy="196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ADDB6D-9629-4A59-A689-5DFE9CDAC31F}"/>
              </a:ext>
            </a:extLst>
          </p:cNvPr>
          <p:cNvSpPr txBox="1"/>
          <p:nvPr/>
        </p:nvSpPr>
        <p:spPr>
          <a:xfrm>
            <a:off x="2669765" y="1264555"/>
            <a:ext cx="8574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Oscar wants to find the </a:t>
            </a:r>
            <a:r>
              <a:rPr lang="en-US" b="1" dirty="0"/>
              <a:t>shortest route </a:t>
            </a:r>
            <a:r>
              <a:rPr lang="en-US" dirty="0"/>
              <a:t>to fly from Sydney, Australia to Rio de Janeiro, Brazil . Which of the following projections is the best for him?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FA32C0-1DAB-4C7B-A319-99395A324C97}"/>
              </a:ext>
            </a:extLst>
          </p:cNvPr>
          <p:cNvSpPr txBox="1"/>
          <p:nvPr/>
        </p:nvSpPr>
        <p:spPr>
          <a:xfrm>
            <a:off x="3173506" y="3950519"/>
            <a:ext cx="361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A. Mercator Projection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1B01D62-AB4E-4EC6-90FE-CD39AFB2D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674" y="1930724"/>
            <a:ext cx="1960942" cy="196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10B0C9-5C31-4B49-8301-46F7104DC253}"/>
              </a:ext>
            </a:extLst>
          </p:cNvPr>
          <p:cNvSpPr txBox="1"/>
          <p:nvPr/>
        </p:nvSpPr>
        <p:spPr>
          <a:xfrm>
            <a:off x="7048768" y="3950519"/>
            <a:ext cx="4195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B. Azimuthal Equidistant Projection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D066118B-D216-4552-8580-74F5C95359FB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714" y="4558894"/>
            <a:ext cx="3001051" cy="1674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B80104-71DE-4D3B-8946-045A0598BBDC}"/>
              </a:ext>
            </a:extLst>
          </p:cNvPr>
          <p:cNvSpPr txBox="1"/>
          <p:nvPr/>
        </p:nvSpPr>
        <p:spPr>
          <a:xfrm>
            <a:off x="3173506" y="6288267"/>
            <a:ext cx="361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C. Gall-Peters Projection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6B231438-80EF-4600-A280-4ABC9788CCCB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89376" y="4484781"/>
            <a:ext cx="2607551" cy="180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BB2276-69CC-4316-8EA4-B7A6AFD6E5C3}"/>
              </a:ext>
            </a:extLst>
          </p:cNvPr>
          <p:cNvSpPr txBox="1"/>
          <p:nvPr/>
        </p:nvSpPr>
        <p:spPr>
          <a:xfrm>
            <a:off x="7125608" y="6335990"/>
            <a:ext cx="361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D. Robinson Projection</a:t>
            </a:r>
          </a:p>
        </p:txBody>
      </p:sp>
    </p:spTree>
    <p:extLst>
      <p:ext uri="{BB962C8B-B14F-4D97-AF65-F5344CB8AC3E}">
        <p14:creationId xmlns:p14="http://schemas.microsoft.com/office/powerpoint/2010/main" val="2103864530"/>
      </p:ext>
    </p:extLst>
  </p:cSld>
  <p:clrMapOvr>
    <a:masterClrMapping/>
  </p:clrMapOvr>
  <p:transition spd="slow"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0F5AB-782B-4790-81F8-C3941FC06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have some scenarios!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8088D74F-CEF3-4BB8-875E-DC14F06EDD5A}"/>
              </a:ext>
            </a:extLst>
          </p:cNvPr>
          <p:cNvPicPr>
            <a:picLocks noGrp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4015" y="1950232"/>
            <a:ext cx="2501219" cy="196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ADDB6D-9629-4A59-A689-5DFE9CDAC31F}"/>
              </a:ext>
            </a:extLst>
          </p:cNvPr>
          <p:cNvSpPr txBox="1"/>
          <p:nvPr/>
        </p:nvSpPr>
        <p:spPr>
          <a:xfrm>
            <a:off x="2669765" y="1264555"/>
            <a:ext cx="8574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Franky wants to know the </a:t>
            </a:r>
            <a:r>
              <a:rPr lang="en-US" b="1" dirty="0"/>
              <a:t>relative direction</a:t>
            </a:r>
            <a:r>
              <a:rPr lang="en-US" dirty="0"/>
              <a:t> of Beijing from Guangzhou. Which of the following projections is the best for him?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FA32C0-1DAB-4C7B-A319-99395A324C97}"/>
              </a:ext>
            </a:extLst>
          </p:cNvPr>
          <p:cNvSpPr txBox="1"/>
          <p:nvPr/>
        </p:nvSpPr>
        <p:spPr>
          <a:xfrm>
            <a:off x="3173506" y="3950519"/>
            <a:ext cx="361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A. Mercator Projection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1B01D62-AB4E-4EC6-90FE-CD39AFB2D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674" y="1930724"/>
            <a:ext cx="1960942" cy="196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10B0C9-5C31-4B49-8301-46F7104DC253}"/>
              </a:ext>
            </a:extLst>
          </p:cNvPr>
          <p:cNvSpPr txBox="1"/>
          <p:nvPr/>
        </p:nvSpPr>
        <p:spPr>
          <a:xfrm>
            <a:off x="7048768" y="3950519"/>
            <a:ext cx="4195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B. Azimuthal Equidistant Projection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D066118B-D216-4552-8580-74F5C95359FB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714" y="4558894"/>
            <a:ext cx="3001051" cy="1674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B80104-71DE-4D3B-8946-045A0598BBDC}"/>
              </a:ext>
            </a:extLst>
          </p:cNvPr>
          <p:cNvSpPr txBox="1"/>
          <p:nvPr/>
        </p:nvSpPr>
        <p:spPr>
          <a:xfrm>
            <a:off x="3173506" y="6288267"/>
            <a:ext cx="361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C. Gall-Peters Projection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6B231438-80EF-4600-A280-4ABC9788CCCB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89376" y="4484781"/>
            <a:ext cx="2607551" cy="180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BB2276-69CC-4316-8EA4-B7A6AFD6E5C3}"/>
              </a:ext>
            </a:extLst>
          </p:cNvPr>
          <p:cNvSpPr txBox="1"/>
          <p:nvPr/>
        </p:nvSpPr>
        <p:spPr>
          <a:xfrm>
            <a:off x="7125608" y="6335990"/>
            <a:ext cx="361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D. Robinson Projection</a:t>
            </a:r>
          </a:p>
        </p:txBody>
      </p:sp>
    </p:spTree>
    <p:extLst>
      <p:ext uri="{BB962C8B-B14F-4D97-AF65-F5344CB8AC3E}">
        <p14:creationId xmlns:p14="http://schemas.microsoft.com/office/powerpoint/2010/main" val="9218476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0F5AB-782B-4790-81F8-C3941FC06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have some scenarios!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8088D74F-CEF3-4BB8-875E-DC14F06EDD5A}"/>
              </a:ext>
            </a:extLst>
          </p:cNvPr>
          <p:cNvPicPr>
            <a:picLocks noGrp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4015" y="1950232"/>
            <a:ext cx="2501219" cy="196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ADDB6D-9629-4A59-A689-5DFE9CDAC31F}"/>
              </a:ext>
            </a:extLst>
          </p:cNvPr>
          <p:cNvSpPr txBox="1"/>
          <p:nvPr/>
        </p:nvSpPr>
        <p:spPr>
          <a:xfrm>
            <a:off x="2669765" y="1264555"/>
            <a:ext cx="8574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Edgar wants to use a map projection that has the </a:t>
            </a:r>
            <a:r>
              <a:rPr lang="en-US" b="1" dirty="0"/>
              <a:t>least distortion</a:t>
            </a:r>
            <a:r>
              <a:rPr lang="en-US" dirty="0"/>
              <a:t>. Which of the following projections is the best for him?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FA32C0-1DAB-4C7B-A319-99395A324C97}"/>
              </a:ext>
            </a:extLst>
          </p:cNvPr>
          <p:cNvSpPr txBox="1"/>
          <p:nvPr/>
        </p:nvSpPr>
        <p:spPr>
          <a:xfrm>
            <a:off x="3173506" y="3950519"/>
            <a:ext cx="361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A. Mercator Projection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1B01D62-AB4E-4EC6-90FE-CD39AFB2D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674" y="1930724"/>
            <a:ext cx="1960942" cy="196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10B0C9-5C31-4B49-8301-46F7104DC253}"/>
              </a:ext>
            </a:extLst>
          </p:cNvPr>
          <p:cNvSpPr txBox="1"/>
          <p:nvPr/>
        </p:nvSpPr>
        <p:spPr>
          <a:xfrm>
            <a:off x="7048768" y="3950519"/>
            <a:ext cx="4195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B. Azimuthal Equidistant Projection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D066118B-D216-4552-8580-74F5C95359FB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714" y="4558894"/>
            <a:ext cx="3001051" cy="1674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B80104-71DE-4D3B-8946-045A0598BBDC}"/>
              </a:ext>
            </a:extLst>
          </p:cNvPr>
          <p:cNvSpPr txBox="1"/>
          <p:nvPr/>
        </p:nvSpPr>
        <p:spPr>
          <a:xfrm>
            <a:off x="3173506" y="6288267"/>
            <a:ext cx="361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C. Gall-Peters Projection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6B231438-80EF-4600-A280-4ABC9788CCCB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89376" y="4484781"/>
            <a:ext cx="2607551" cy="180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BB2276-69CC-4316-8EA4-B7A6AFD6E5C3}"/>
              </a:ext>
            </a:extLst>
          </p:cNvPr>
          <p:cNvSpPr txBox="1"/>
          <p:nvPr/>
        </p:nvSpPr>
        <p:spPr>
          <a:xfrm>
            <a:off x="7125608" y="6335990"/>
            <a:ext cx="361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D. Robinson Projection</a:t>
            </a:r>
          </a:p>
        </p:txBody>
      </p:sp>
    </p:spTree>
    <p:extLst>
      <p:ext uri="{BB962C8B-B14F-4D97-AF65-F5344CB8AC3E}">
        <p14:creationId xmlns:p14="http://schemas.microsoft.com/office/powerpoint/2010/main" val="8536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988C4-E476-4B92-A033-6E3FC968F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52618-524C-4944-AA8C-977985887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1. Introduction to Projection and Coordinate systems</a:t>
            </a:r>
          </a:p>
          <a:p>
            <a:pPr lvl="1"/>
            <a:r>
              <a:rPr lang="en-US" dirty="0"/>
              <a:t>A. Why do we need to have projection?</a:t>
            </a:r>
          </a:p>
          <a:p>
            <a:pPr lvl="1"/>
            <a:r>
              <a:rPr lang="en-US" dirty="0"/>
              <a:t>B. Types of Projection</a:t>
            </a:r>
          </a:p>
          <a:p>
            <a:pPr lvl="2"/>
            <a:r>
              <a:rPr lang="en-US" dirty="0"/>
              <a:t>Projection Methods </a:t>
            </a:r>
          </a:p>
          <a:p>
            <a:pPr lvl="2"/>
            <a:r>
              <a:rPr lang="en-US" dirty="0"/>
              <a:t>Properties</a:t>
            </a:r>
          </a:p>
          <a:p>
            <a:pPr lvl="2"/>
            <a:r>
              <a:rPr lang="en-US" dirty="0"/>
              <a:t>Aspect</a:t>
            </a:r>
          </a:p>
          <a:p>
            <a:pPr lvl="2"/>
            <a:r>
              <a:rPr lang="en-US" dirty="0"/>
              <a:t>Activity: Comparing different projections</a:t>
            </a:r>
          </a:p>
          <a:p>
            <a:pPr lvl="2"/>
            <a:r>
              <a:rPr lang="en-US" dirty="0"/>
              <a:t>Global vs. Local datums/projection</a:t>
            </a:r>
          </a:p>
          <a:p>
            <a:pPr lvl="1"/>
            <a:r>
              <a:rPr lang="en-US" dirty="0"/>
              <a:t>C. Geographic Coordinate systems vs. Projected Coordinate Systems</a:t>
            </a:r>
          </a:p>
          <a:p>
            <a:r>
              <a:rPr lang="en-US" dirty="0"/>
              <a:t>2. Interactive Activities</a:t>
            </a:r>
          </a:p>
          <a:p>
            <a:pPr lvl="1"/>
            <a:r>
              <a:rPr lang="en-US" dirty="0"/>
              <a:t>A. Scenarios – when to use which projection?</a:t>
            </a:r>
          </a:p>
          <a:p>
            <a:pPr lvl="1"/>
            <a:r>
              <a:rPr lang="en-US" dirty="0"/>
              <a:t>B. Changing Projection and Calculate Area using QGIS</a:t>
            </a:r>
          </a:p>
        </p:txBody>
      </p:sp>
    </p:spTree>
    <p:extLst>
      <p:ext uri="{BB962C8B-B14F-4D97-AF65-F5344CB8AC3E}">
        <p14:creationId xmlns:p14="http://schemas.microsoft.com/office/powerpoint/2010/main" val="8662077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16057-F142-43B1-A66E-A134AD193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4" y="247592"/>
            <a:ext cx="8911687" cy="1280890"/>
          </a:xfrm>
        </p:spPr>
        <p:txBody>
          <a:bodyPr/>
          <a:lstStyle/>
          <a:p>
            <a:r>
              <a:rPr lang="en-US" dirty="0"/>
              <a:t>Changing Projection and Calculate Area Using QGIS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CD863-30C5-422E-82E3-33B90B095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2843" y="1407898"/>
            <a:ext cx="7577909" cy="5633848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1. Open </a:t>
            </a:r>
            <a:r>
              <a:rPr lang="en-US" sz="1600" b="1" dirty="0"/>
              <a:t>QGIS</a:t>
            </a:r>
            <a:r>
              <a:rPr lang="en-US" sz="1600" dirty="0"/>
              <a:t>. Open a blank file.</a:t>
            </a:r>
          </a:p>
          <a:p>
            <a:r>
              <a:rPr lang="en-US" sz="1600" dirty="0"/>
              <a:t>2. Load the </a:t>
            </a:r>
            <a:r>
              <a:rPr lang="en-US" sz="1600" b="1" dirty="0"/>
              <a:t>Kitchener-Waterloo Dissemination Area data layer</a:t>
            </a:r>
            <a:r>
              <a:rPr lang="en-US" sz="1600" dirty="0"/>
              <a:t>.</a:t>
            </a:r>
          </a:p>
          <a:p>
            <a:r>
              <a:rPr lang="en-US" sz="1600" dirty="0"/>
              <a:t>3. Change the layer name to </a:t>
            </a:r>
            <a:r>
              <a:rPr lang="en-US" sz="1600" b="1" dirty="0"/>
              <a:t>KW Dissemination Areas</a:t>
            </a:r>
            <a:r>
              <a:rPr lang="en-US" sz="1600" dirty="0"/>
              <a:t>.</a:t>
            </a:r>
          </a:p>
          <a:p>
            <a:r>
              <a:rPr lang="en-US" sz="1600" dirty="0"/>
              <a:t>4. Check the coordinate system of the layer by clicking the icon             . The icon could be found on the bottom right.</a:t>
            </a:r>
          </a:p>
          <a:p>
            <a:r>
              <a:rPr lang="en-US" sz="1600" dirty="0"/>
              <a:t>5. In the </a:t>
            </a:r>
            <a:r>
              <a:rPr lang="en-US" sz="1600" b="1" dirty="0"/>
              <a:t>Filter</a:t>
            </a:r>
            <a:r>
              <a:rPr lang="en-US" sz="1600" dirty="0"/>
              <a:t> box, type ‘26917’. Under </a:t>
            </a:r>
            <a:r>
              <a:rPr lang="en-US" sz="1600" b="1" dirty="0"/>
              <a:t>Coordinate reference systems of the world, </a:t>
            </a:r>
            <a:r>
              <a:rPr lang="en-US" sz="1600" dirty="0"/>
              <a:t>you should see </a:t>
            </a:r>
            <a:r>
              <a:rPr lang="en-US" sz="1600" b="1" dirty="0"/>
              <a:t>NAD 83/ UTM zone 17N</a:t>
            </a:r>
            <a:r>
              <a:rPr lang="en-US" sz="1600" dirty="0"/>
              <a:t>. Click the projection and click </a:t>
            </a:r>
            <a:r>
              <a:rPr lang="en-US" sz="1600" b="1" dirty="0"/>
              <a:t>OK</a:t>
            </a:r>
            <a:r>
              <a:rPr lang="en-US" sz="1600" dirty="0"/>
              <a:t> after you have selected.</a:t>
            </a:r>
          </a:p>
          <a:p>
            <a:r>
              <a:rPr lang="en-US" sz="1600" dirty="0"/>
              <a:t>6. You should now notice that the projection of the layer is now                                              				 .</a:t>
            </a:r>
          </a:p>
          <a:p>
            <a:r>
              <a:rPr lang="en-US" sz="1600" dirty="0"/>
              <a:t>7. Then, one more extra thing is to calculate the area of each area polygon. To do this, first open the </a:t>
            </a:r>
            <a:r>
              <a:rPr lang="en-US" sz="1600" b="1" dirty="0"/>
              <a:t>attribute table </a:t>
            </a:r>
            <a:r>
              <a:rPr lang="en-US" sz="1600" dirty="0"/>
              <a:t>of the layer.</a:t>
            </a:r>
          </a:p>
          <a:p>
            <a:r>
              <a:rPr lang="en-US" sz="1600" dirty="0"/>
              <a:t>8. Open the </a:t>
            </a:r>
            <a:r>
              <a:rPr lang="en-US" sz="1600" b="1" dirty="0"/>
              <a:t>Field Calculator </a:t>
            </a:r>
            <a:r>
              <a:rPr lang="en-US" sz="1600" dirty="0"/>
              <a:t>by clicking 	  .</a:t>
            </a:r>
          </a:p>
          <a:p>
            <a:r>
              <a:rPr lang="en-US" sz="1600" dirty="0"/>
              <a:t>9. In the field calculator, check </a:t>
            </a:r>
            <a:r>
              <a:rPr lang="en-US" sz="1600" b="1" dirty="0"/>
              <a:t>Create a new field</a:t>
            </a:r>
            <a:r>
              <a:rPr lang="en-US" sz="1600" dirty="0"/>
              <a:t> and type </a:t>
            </a:r>
            <a:r>
              <a:rPr lang="en-US" sz="1600" b="1" dirty="0"/>
              <a:t>Area</a:t>
            </a:r>
            <a:r>
              <a:rPr lang="en-US" sz="1600" dirty="0"/>
              <a:t> for field name with </a:t>
            </a:r>
            <a:r>
              <a:rPr lang="en-US" sz="1600" b="1" dirty="0"/>
              <a:t>Decimal number (real)</a:t>
            </a:r>
            <a:r>
              <a:rPr lang="en-US" sz="1600" dirty="0"/>
              <a:t> as the field type. Double-click to select </a:t>
            </a:r>
            <a:r>
              <a:rPr lang="en-US" sz="1600" b="1" dirty="0"/>
              <a:t>$area </a:t>
            </a:r>
            <a:r>
              <a:rPr lang="en-US" sz="1600" dirty="0"/>
              <a:t>under Geometry. Then, click </a:t>
            </a:r>
            <a:r>
              <a:rPr lang="en-US" sz="1600" b="1" dirty="0"/>
              <a:t>OK</a:t>
            </a:r>
            <a:r>
              <a:rPr lang="en-US" sz="1600" dirty="0"/>
              <a:t> after you have done.</a:t>
            </a:r>
          </a:p>
          <a:p>
            <a:r>
              <a:rPr lang="en-US" sz="1600" dirty="0"/>
              <a:t>10. Check Layer </a:t>
            </a:r>
            <a:r>
              <a:rPr lang="en-US" sz="1600" b="1" dirty="0"/>
              <a:t>Properties &gt; Information</a:t>
            </a:r>
            <a:r>
              <a:rPr lang="en-US" sz="1600" dirty="0"/>
              <a:t> to confirm the measurement unit is </a:t>
            </a:r>
            <a:r>
              <a:rPr lang="en-US" sz="1600" b="1" dirty="0"/>
              <a:t>meters</a:t>
            </a:r>
            <a:r>
              <a:rPr lang="en-US" sz="1600" dirty="0"/>
              <a:t> for measuring distance. For area, the unit is then squared meters because area is a product of distances.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23CE30-B4C4-4252-8B54-B5DE150D3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7313" y="2463857"/>
            <a:ext cx="762000" cy="419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7E384E-7695-42A8-A9B7-A13B1ABE8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091" y="4224822"/>
            <a:ext cx="1524000" cy="352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6AAB48-9FCC-478D-B2D4-16DE8E65B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2773" y="5112004"/>
            <a:ext cx="352425" cy="504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0A6E4E-1D52-404C-AE74-D5A05BFC3D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941" y="1407898"/>
            <a:ext cx="4172430" cy="469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80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D6A2D-4BA4-4DFB-B92E-E7076CEF1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FEE17-89DC-40BB-802A-8DDA2C24C1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163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398C59F-5A18-487B-91D6-B955AACF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0557FAFE-C7C3-47EC-A4F5-9B2166319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95BC28FB-3882-4674-9D79-EA58BEB7C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9C6EC892-83F9-402F-8552-0AD7C0556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18387766-037C-4EF0-8471-D19CBF2A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1E364F38-6F3A-476A-93E6-962EA817C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35C335A4-1E67-4293-8BE2-DFB085D4F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9A8A0F10-2C98-4297-9F92-5D9553392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C3B112A3-006E-4008-A778-DB5F6A09D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E5E62767-5C25-4C49-9568-432433A3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598EC006-77B1-42BA-B815-66CCB9B17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A144ED09-DA06-491D-95A8-AB3DED432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1CB00BD2-11CD-4A38-8F38-02B0D1105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20234FB-542E-4550-9C2F-1B56FD41A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41FCE1F3-DEB3-47CD-90FF-7DABB4AF4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5708E488-C19B-452C-B197-6F1C34F6E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89D3FD25-890E-4981-A71D-EE796873D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51B5414C-556A-47CB-8EE2-974A85A7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1C02B20C-2B27-4B75-8AEE-A5D2E2674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54427714-F9AA-4F93-BD1D-400F1EA93F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28A77D6A-9E81-497F-ABCC-2695BB5AD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2A1533BA-1478-4F7C-8E24-3F3E90505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39686201-E633-40FD-A80A-1E28AD52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76A215C2-F590-4938-810B-F8A79366C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85F418E7-330D-4002-8EC8-33C1A897F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8FFE669A-54C9-4436-9566-C5A90F16D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DE91395A-2D18-4AF6-A0AC-AAA7189FE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7BD08880-457D-4C62-A3B5-6A9B0878C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7942BB-BE5A-4ED4-B50A-07290034C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8690" y="844510"/>
            <a:ext cx="3710018" cy="416974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1. Introduction to Projection and Coordinate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C492F-8BEA-48E0-A26D-737C0638D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98690" y="5097928"/>
            <a:ext cx="3710018" cy="9155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z="2400" dirty="0"/>
              <a:t>投影法和座標系統的簡介</a:t>
            </a:r>
            <a:endParaRPr lang="en-US" sz="24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8CD6778-A6C7-45CB-9045-898C6AE560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" r="10925" b="3"/>
          <a:stretch/>
        </p:blipFill>
        <p:spPr bwMode="auto">
          <a:xfrm>
            <a:off x="6095998" y="-20965"/>
            <a:ext cx="6096002" cy="687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469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1F2FD8-11FD-4495-9EFA-1D11D791D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30" name="Freeform 11">
              <a:extLst>
                <a:ext uri="{FF2B5EF4-FFF2-40B4-BE49-F238E27FC236}">
                  <a16:creationId xmlns:a16="http://schemas.microsoft.com/office/drawing/2014/main" id="{F07E62E0-C435-4556-B265-2AC622C08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A31AA73F-4D24-48A1-B14B-50392BB2C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2" name="Freeform 13">
              <a:extLst>
                <a:ext uri="{FF2B5EF4-FFF2-40B4-BE49-F238E27FC236}">
                  <a16:creationId xmlns:a16="http://schemas.microsoft.com/office/drawing/2014/main" id="{B1A912C9-FD8E-4C0D-A7B5-5240BF154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3" name="Freeform 14">
              <a:extLst>
                <a:ext uri="{FF2B5EF4-FFF2-40B4-BE49-F238E27FC236}">
                  <a16:creationId xmlns:a16="http://schemas.microsoft.com/office/drawing/2014/main" id="{0C687240-9008-4C95-9A83-BAE72BF3D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4" name="Freeform 15">
              <a:extLst>
                <a:ext uri="{FF2B5EF4-FFF2-40B4-BE49-F238E27FC236}">
                  <a16:creationId xmlns:a16="http://schemas.microsoft.com/office/drawing/2014/main" id="{7E87EBB2-C786-4064-9E78-21C52E76F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5" name="Freeform 16">
              <a:extLst>
                <a:ext uri="{FF2B5EF4-FFF2-40B4-BE49-F238E27FC236}">
                  <a16:creationId xmlns:a16="http://schemas.microsoft.com/office/drawing/2014/main" id="{6AEC0C10-BB8D-4A8E-8160-9B514B5F7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6" name="Freeform 17">
              <a:extLst>
                <a:ext uri="{FF2B5EF4-FFF2-40B4-BE49-F238E27FC236}">
                  <a16:creationId xmlns:a16="http://schemas.microsoft.com/office/drawing/2014/main" id="{3E2AE5E5-81C4-4817-85A9-6700C135C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7" name="Freeform 18">
              <a:extLst>
                <a:ext uri="{FF2B5EF4-FFF2-40B4-BE49-F238E27FC236}">
                  <a16:creationId xmlns:a16="http://schemas.microsoft.com/office/drawing/2014/main" id="{0E29C0C2-2A04-4AC1-9181-B811A06BE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8" name="Freeform 19">
              <a:extLst>
                <a:ext uri="{FF2B5EF4-FFF2-40B4-BE49-F238E27FC236}">
                  <a16:creationId xmlns:a16="http://schemas.microsoft.com/office/drawing/2014/main" id="{13DA17A5-17E1-4B7D-9ABD-C7ED44F15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9" name="Freeform 20">
              <a:extLst>
                <a:ext uri="{FF2B5EF4-FFF2-40B4-BE49-F238E27FC236}">
                  <a16:creationId xmlns:a16="http://schemas.microsoft.com/office/drawing/2014/main" id="{7C6F6843-161E-4C29-A663-8DBA4D483D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0" name="Freeform 21">
              <a:extLst>
                <a:ext uri="{FF2B5EF4-FFF2-40B4-BE49-F238E27FC236}">
                  <a16:creationId xmlns:a16="http://schemas.microsoft.com/office/drawing/2014/main" id="{A516671D-8E1D-4713-BE9D-81B0C35FE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1" name="Freeform 22">
              <a:extLst>
                <a:ext uri="{FF2B5EF4-FFF2-40B4-BE49-F238E27FC236}">
                  <a16:creationId xmlns:a16="http://schemas.microsoft.com/office/drawing/2014/main" id="{4E04D4C8-7532-4BBD-9AF8-3249324AF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87488CD-16CF-4BC7-BD9F-4F4EB13B0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144" name="Freeform 27">
              <a:extLst>
                <a:ext uri="{FF2B5EF4-FFF2-40B4-BE49-F238E27FC236}">
                  <a16:creationId xmlns:a16="http://schemas.microsoft.com/office/drawing/2014/main" id="{40224168-C932-4F63-8CEA-2465E192B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5" name="Freeform 28">
              <a:extLst>
                <a:ext uri="{FF2B5EF4-FFF2-40B4-BE49-F238E27FC236}">
                  <a16:creationId xmlns:a16="http://schemas.microsoft.com/office/drawing/2014/main" id="{F2291983-5E57-490B-B713-0A78B584F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6" name="Freeform 29">
              <a:extLst>
                <a:ext uri="{FF2B5EF4-FFF2-40B4-BE49-F238E27FC236}">
                  <a16:creationId xmlns:a16="http://schemas.microsoft.com/office/drawing/2014/main" id="{815C3A19-E287-48A6-9ECB-D0409D37F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7" name="Freeform 30">
              <a:extLst>
                <a:ext uri="{FF2B5EF4-FFF2-40B4-BE49-F238E27FC236}">
                  <a16:creationId xmlns:a16="http://schemas.microsoft.com/office/drawing/2014/main" id="{0196FC81-2B97-4747-859B-2475FFD12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8" name="Freeform 31">
              <a:extLst>
                <a:ext uri="{FF2B5EF4-FFF2-40B4-BE49-F238E27FC236}">
                  <a16:creationId xmlns:a16="http://schemas.microsoft.com/office/drawing/2014/main" id="{43A76FF0-4A33-44A0-AE53-92146AA81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9" name="Freeform 32">
              <a:extLst>
                <a:ext uri="{FF2B5EF4-FFF2-40B4-BE49-F238E27FC236}">
                  <a16:creationId xmlns:a16="http://schemas.microsoft.com/office/drawing/2014/main" id="{B94FC67F-70D7-496B-BFA2-B2AACF2ED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0" name="Freeform 33">
              <a:extLst>
                <a:ext uri="{FF2B5EF4-FFF2-40B4-BE49-F238E27FC236}">
                  <a16:creationId xmlns:a16="http://schemas.microsoft.com/office/drawing/2014/main" id="{761C78BD-A48E-4171-AC10-D066FDF464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1" name="Freeform 34">
              <a:extLst>
                <a:ext uri="{FF2B5EF4-FFF2-40B4-BE49-F238E27FC236}">
                  <a16:creationId xmlns:a16="http://schemas.microsoft.com/office/drawing/2014/main" id="{8DD13455-5B55-48B7-AA52-981C48B3F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2" name="Freeform 35">
              <a:extLst>
                <a:ext uri="{FF2B5EF4-FFF2-40B4-BE49-F238E27FC236}">
                  <a16:creationId xmlns:a16="http://schemas.microsoft.com/office/drawing/2014/main" id="{8AFF35F4-12AC-44F3-AC19-88F2E3F9BE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3" name="Freeform 36">
              <a:extLst>
                <a:ext uri="{FF2B5EF4-FFF2-40B4-BE49-F238E27FC236}">
                  <a16:creationId xmlns:a16="http://schemas.microsoft.com/office/drawing/2014/main" id="{410D4BFE-B9DB-440B-BF78-21B4F317F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4" name="Freeform 37">
              <a:extLst>
                <a:ext uri="{FF2B5EF4-FFF2-40B4-BE49-F238E27FC236}">
                  <a16:creationId xmlns:a16="http://schemas.microsoft.com/office/drawing/2014/main" id="{8F0E6EB0-F23E-4342-9FBD-3178F4B81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5" name="Freeform 38">
              <a:extLst>
                <a:ext uri="{FF2B5EF4-FFF2-40B4-BE49-F238E27FC236}">
                  <a16:creationId xmlns:a16="http://schemas.microsoft.com/office/drawing/2014/main" id="{3A4E0803-C8CF-4E6B-95EF-BBEBF237E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57" name="Rectangle 156">
            <a:extLst>
              <a:ext uri="{FF2B5EF4-FFF2-40B4-BE49-F238E27FC236}">
                <a16:creationId xmlns:a16="http://schemas.microsoft.com/office/drawing/2014/main" id="{F6D9986E-2FC4-4377-B163-42766AD82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9" name="Freeform 6">
            <a:extLst>
              <a:ext uri="{FF2B5EF4-FFF2-40B4-BE49-F238E27FC236}">
                <a16:creationId xmlns:a16="http://schemas.microsoft.com/office/drawing/2014/main" id="{5DAD59F4-58F1-4349-B03E-23A62291C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E8DFF-EAA4-4CC7-9F82-49B884ABA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4529540"/>
            <a:ext cx="8915399" cy="116242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dirty="0"/>
              <a:t>Which of the above is a correct representation of the Earth?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8A409D69-68DF-4972-94DA-BFF1B125899E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87822" y="1227135"/>
            <a:ext cx="3416527" cy="241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0A9B87A2-57FE-40AC-9425-A833B15387B9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25249" y="1219881"/>
            <a:ext cx="2879113" cy="244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47534D69-6083-4FA2-B92A-7E1D4561ACB8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9" t="14354" r="40143" b="21941"/>
          <a:stretch>
            <a:fillRect/>
          </a:stretch>
        </p:blipFill>
        <p:spPr bwMode="auto">
          <a:xfrm>
            <a:off x="8672806" y="884377"/>
            <a:ext cx="2879113" cy="311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9D4AF4-B2ED-4E48-9045-D20868FB44F4}"/>
              </a:ext>
            </a:extLst>
          </p:cNvPr>
          <p:cNvSpPr txBox="1"/>
          <p:nvPr/>
        </p:nvSpPr>
        <p:spPr>
          <a:xfrm>
            <a:off x="5191060" y="6451984"/>
            <a:ext cx="7223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Source: GEOG 187 Fall 2015 – Lecture 04 Slide 19, 26, 40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342E6A-FA72-4A28-B651-3F9BF44CA16D}"/>
              </a:ext>
            </a:extLst>
          </p:cNvPr>
          <p:cNvSpPr txBox="1"/>
          <p:nvPr/>
        </p:nvSpPr>
        <p:spPr>
          <a:xfrm>
            <a:off x="5463134" y="3785361"/>
            <a:ext cx="3123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Mercator Projection </a:t>
            </a:r>
          </a:p>
          <a:p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zh-TW" altLang="en-US" dirty="0">
                <a:solidFill>
                  <a:srgbClr val="FF0000"/>
                </a:solidFill>
              </a:rPr>
              <a:t>麥卡托投影法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5AD1DB7-9A18-4A36-8044-25BD17D720AE}"/>
              </a:ext>
            </a:extLst>
          </p:cNvPr>
          <p:cNvSpPr txBox="1"/>
          <p:nvPr/>
        </p:nvSpPr>
        <p:spPr>
          <a:xfrm>
            <a:off x="1811067" y="3834635"/>
            <a:ext cx="3123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Robinson Projection </a:t>
            </a:r>
          </a:p>
          <a:p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zh-TW" altLang="en-US" dirty="0">
                <a:solidFill>
                  <a:srgbClr val="FF0000"/>
                </a:solidFill>
              </a:rPr>
              <a:t>羅賓森投影法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9413243-52FB-4E6F-ABE2-1AA5AE51A43E}"/>
              </a:ext>
            </a:extLst>
          </p:cNvPr>
          <p:cNvSpPr txBox="1"/>
          <p:nvPr/>
        </p:nvSpPr>
        <p:spPr>
          <a:xfrm>
            <a:off x="8855484" y="3834635"/>
            <a:ext cx="2879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Gnomonic Projection </a:t>
            </a:r>
          </a:p>
          <a:p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zh-TW" altLang="en-US" dirty="0">
                <a:solidFill>
                  <a:srgbClr val="FF0000"/>
                </a:solidFill>
              </a:rPr>
              <a:t>球心切面投影法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38064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63516C8-F227-4B77-9AA7-61B9A0B78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9AF5F-264C-499F-AC18-1700C136C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3979877"/>
            <a:ext cx="8911687" cy="778589"/>
          </a:xfrm>
        </p:spPr>
        <p:txBody>
          <a:bodyPr anchor="b">
            <a:normAutofit fontScale="90000"/>
          </a:bodyPr>
          <a:lstStyle/>
          <a:p>
            <a:r>
              <a:rPr lang="en-US" sz="2800" dirty="0"/>
              <a:t>Which of the above projection is more suitable for finding the route with shortest distance?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1B420C-C4C8-44DF-96B2-FBD10146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5B40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 descr="01_22">
            <a:extLst>
              <a:ext uri="{FF2B5EF4-FFF2-40B4-BE49-F238E27FC236}">
                <a16:creationId xmlns:a16="http://schemas.microsoft.com/office/drawing/2014/main" id="{E24510EC-9E6A-4239-9777-A45AC201E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0799" y="662879"/>
            <a:ext cx="8923813" cy="312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5" name="Freeform 33">
            <a:extLst>
              <a:ext uri="{FF2B5EF4-FFF2-40B4-BE49-F238E27FC236}">
                <a16:creationId xmlns:a16="http://schemas.microsoft.com/office/drawing/2014/main" id="{070928B1-3E69-44AC-A1EE-B4E4270A7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69172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6540398-C3C8-4620-A45E-E9F867A94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4845585"/>
            <a:ext cx="8915400" cy="128089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312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19CEE-3D62-4E70-9B06-A169EC967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969" y="624110"/>
            <a:ext cx="9509644" cy="1280890"/>
          </a:xfrm>
        </p:spPr>
        <p:txBody>
          <a:bodyPr/>
          <a:lstStyle/>
          <a:p>
            <a:r>
              <a:rPr lang="en-US" dirty="0"/>
              <a:t>A. Why do we need to have projection?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202CE7-C552-49E4-9DA0-13D973403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897" y="1798064"/>
            <a:ext cx="3575562" cy="31549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EB275C-6EED-4DBF-9433-B071D289D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795" y="1888344"/>
            <a:ext cx="4497721" cy="3081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4150BA-B5BE-447A-A780-EB0652C3F8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0598" y="2863167"/>
            <a:ext cx="973350" cy="5658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BFBB64-845A-412E-9DD3-E29D5B129310}"/>
              </a:ext>
            </a:extLst>
          </p:cNvPr>
          <p:cNvSpPr txBox="1"/>
          <p:nvPr/>
        </p:nvSpPr>
        <p:spPr>
          <a:xfrm>
            <a:off x="5145984" y="3437435"/>
            <a:ext cx="2369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b="1" i="1" dirty="0"/>
              <a:t>Transformation</a:t>
            </a:r>
          </a:p>
          <a:p>
            <a:r>
              <a:rPr lang="en-US" altLang="zh-HK" b="1" i="1" dirty="0"/>
              <a:t>(</a:t>
            </a:r>
            <a:r>
              <a:rPr lang="zh-TW" altLang="en-US" b="1" i="1" dirty="0"/>
              <a:t>轉化</a:t>
            </a:r>
            <a:r>
              <a:rPr lang="en-US" altLang="zh-TW" b="1" i="1" dirty="0"/>
              <a:t>)</a:t>
            </a:r>
            <a:endParaRPr lang="zh-HK" altLang="en-US" b="1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85FE55-727A-48B2-B395-AE687C6D1611}"/>
              </a:ext>
            </a:extLst>
          </p:cNvPr>
          <p:cNvSpPr txBox="1"/>
          <p:nvPr/>
        </p:nvSpPr>
        <p:spPr>
          <a:xfrm>
            <a:off x="1994968" y="5043171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b="1" dirty="0"/>
              <a:t>Spherical surface</a:t>
            </a:r>
          </a:p>
          <a:p>
            <a:r>
              <a:rPr lang="en-US" altLang="zh-HK" b="1" dirty="0"/>
              <a:t>(3-D) </a:t>
            </a:r>
            <a:r>
              <a:rPr lang="zh-TW" altLang="en-US" i="1" dirty="0">
                <a:latin typeface="+mn-ea"/>
                <a:ea typeface="+mn-ea"/>
              </a:rPr>
              <a:t>（立體）</a:t>
            </a:r>
            <a:endParaRPr lang="zh-HK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E2E7B3-7E10-4BFD-8412-0AA892A88C06}"/>
              </a:ext>
            </a:extLst>
          </p:cNvPr>
          <p:cNvSpPr txBox="1"/>
          <p:nvPr/>
        </p:nvSpPr>
        <p:spPr>
          <a:xfrm>
            <a:off x="8711133" y="5135505"/>
            <a:ext cx="1839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b="1" dirty="0"/>
              <a:t>Flat surface</a:t>
            </a:r>
          </a:p>
          <a:p>
            <a:r>
              <a:rPr lang="en-US" altLang="zh-HK" b="1" dirty="0"/>
              <a:t>(2-D) </a:t>
            </a:r>
            <a:r>
              <a:rPr lang="zh-TW" altLang="en-US" i="1" dirty="0"/>
              <a:t>（平面）</a:t>
            </a:r>
            <a:endParaRPr lang="zh-HK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0542A9-2B28-4D69-ABC4-C89BD5C467BF}"/>
              </a:ext>
            </a:extLst>
          </p:cNvPr>
          <p:cNvSpPr txBox="1"/>
          <p:nvPr/>
        </p:nvSpPr>
        <p:spPr>
          <a:xfrm>
            <a:off x="1490703" y="5874168"/>
            <a:ext cx="9474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Purpose: To transform a curved 3D globe to a 2D flat surface.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目的：將立體和彎曲的地球轉換成平面表達出來。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14E8FB-3FDF-403B-9DCA-6F790B4DD4A8}"/>
              </a:ext>
            </a:extLst>
          </p:cNvPr>
          <p:cNvSpPr txBox="1"/>
          <p:nvPr/>
        </p:nvSpPr>
        <p:spPr>
          <a:xfrm>
            <a:off x="3404028" y="1275550"/>
            <a:ext cx="642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What problems can you think of during this process?</a:t>
            </a:r>
          </a:p>
        </p:txBody>
      </p:sp>
    </p:spTree>
    <p:extLst>
      <p:ext uri="{BB962C8B-B14F-4D97-AF65-F5344CB8AC3E}">
        <p14:creationId xmlns:p14="http://schemas.microsoft.com/office/powerpoint/2010/main" val="116489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D25866-F15D-40A4-AEC5-47C044637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DCB8E995-36E8-40B6-82D4-F52DE2987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DF54AEB5-68B5-46AE-B8F0-EEBE5DFED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E3F708CB-F094-4EE7-8AD5-A462F1DF8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ECFCFB22-E8B5-4FAC-A354-E7E0CE6F2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ED1DB3B4-A6DC-476F-986E-DF361EE84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4EE13DFA-3489-4DE6-9154-34D9CB400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5CD12D51-F9A8-4CC9-B9C9-206EAFD8C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266B326C-1178-40F9-A265-6067D363B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12F3B319-F00B-4755-BC54-95511E21D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3079D7BD-8A3F-47F6-8407-D9DA96FF3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1F97C31C-8585-43FB-924B-8ADD65123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A33E1C89-7E74-49BF-A5D1-9A352ED03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4A17ED-96AA-44A6-A050-E1A7A1CDD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3" name="Freeform 27">
              <a:extLst>
                <a:ext uri="{FF2B5EF4-FFF2-40B4-BE49-F238E27FC236}">
                  <a16:creationId xmlns:a16="http://schemas.microsoft.com/office/drawing/2014/main" id="{FBB2A87E-3E24-4A6F-9FD8-0F1436D4D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" name="Freeform 28">
              <a:extLst>
                <a:ext uri="{FF2B5EF4-FFF2-40B4-BE49-F238E27FC236}">
                  <a16:creationId xmlns:a16="http://schemas.microsoft.com/office/drawing/2014/main" id="{257F945B-2AA3-4328-BFF5-20DE64011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E1A7230F-6A6F-403C-9D83-7176E2852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30">
              <a:extLst>
                <a:ext uri="{FF2B5EF4-FFF2-40B4-BE49-F238E27FC236}">
                  <a16:creationId xmlns:a16="http://schemas.microsoft.com/office/drawing/2014/main" id="{E33E315A-9CB0-460E-A8B7-0A064BBFA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22CAAD33-CFAD-4E61-82AE-0C6F83853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2">
              <a:extLst>
                <a:ext uri="{FF2B5EF4-FFF2-40B4-BE49-F238E27FC236}">
                  <a16:creationId xmlns:a16="http://schemas.microsoft.com/office/drawing/2014/main" id="{1A20E13C-2540-4000-A13B-8F781100E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3">
              <a:extLst>
                <a:ext uri="{FF2B5EF4-FFF2-40B4-BE49-F238E27FC236}">
                  <a16:creationId xmlns:a16="http://schemas.microsoft.com/office/drawing/2014/main" id="{51EF0A01-E03D-448B-B12E-D5BFC6D0D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4">
              <a:extLst>
                <a:ext uri="{FF2B5EF4-FFF2-40B4-BE49-F238E27FC236}">
                  <a16:creationId xmlns:a16="http://schemas.microsoft.com/office/drawing/2014/main" id="{58286A03-168E-477B-8876-2C53E4950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5">
              <a:extLst>
                <a:ext uri="{FF2B5EF4-FFF2-40B4-BE49-F238E27FC236}">
                  <a16:creationId xmlns:a16="http://schemas.microsoft.com/office/drawing/2014/main" id="{3DFFC705-1899-4E4C-AE76-F85BAF2F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6">
              <a:extLst>
                <a:ext uri="{FF2B5EF4-FFF2-40B4-BE49-F238E27FC236}">
                  <a16:creationId xmlns:a16="http://schemas.microsoft.com/office/drawing/2014/main" id="{01C9598D-BDF6-4A24-83B6-4DCA4D134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7">
              <a:extLst>
                <a:ext uri="{FF2B5EF4-FFF2-40B4-BE49-F238E27FC236}">
                  <a16:creationId xmlns:a16="http://schemas.microsoft.com/office/drawing/2014/main" id="{950C8213-67CD-4DEF-AA44-8BB310139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8">
              <a:extLst>
                <a:ext uri="{FF2B5EF4-FFF2-40B4-BE49-F238E27FC236}">
                  <a16:creationId xmlns:a16="http://schemas.microsoft.com/office/drawing/2014/main" id="{2016FE1D-E3EB-4CF6-809B-159872CC7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CE6C63DC-BAE4-42B6-8FDF-F6467C2D2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5BD23F8E-2E78-4C84-8EFB-FE6C8ACB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F81819F9-8CAC-4A6C-8F06-0482027F9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32A4E5-20CE-412C-9AE6-8175663B0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062" y="1864865"/>
            <a:ext cx="8131550" cy="22627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B. Types of Projection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ED7C93-0707-4A2E-8E61-65D65DE02E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73062" y="4127644"/>
            <a:ext cx="8131550" cy="11262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z="3600" dirty="0"/>
              <a:t>投影的種類</a:t>
            </a:r>
            <a:endParaRPr lang="en-US" sz="36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A98CC08-AEC2-4E8F-8F52-0F5C6372D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43">
            <a:extLst>
              <a:ext uri="{FF2B5EF4-FFF2-40B4-BE49-F238E27FC236}">
                <a16:creationId xmlns:a16="http://schemas.microsoft.com/office/drawing/2014/main" id="{5D1545E6-EB3C-4478-A661-A2CA963F1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B2E5B960-0C5D-4F77-8E9F-9F3D883D8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258E44FC-92AD-43A0-BB05-DB268C82D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C63D3083-A56C-4199-8DE0-63C8BE9ED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C7CD3581-635D-438F-A64F-68404E7AE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AD6904C0-211C-41A2-BDB8-3B07C90BB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B0837DA6-CAF9-4E78-A39E-6358EDE2B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0A99DD7D-3AB3-471E-842F-8AFEA09D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9C70B0D4-92FE-478F-86BD-93BA2C4DF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C9156BE6-11D4-4696-9E3F-C325BFAC81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4E667226-1D20-4A9D-BBE3-AC17EA436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2F87E3B6-5202-4434-9B26-42B46774F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AEA5E85F-F1F4-40E4-A62C-95324F674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73" name="Group 57">
            <a:extLst>
              <a:ext uri="{FF2B5EF4-FFF2-40B4-BE49-F238E27FC236}">
                <a16:creationId xmlns:a16="http://schemas.microsoft.com/office/drawing/2014/main" id="{40A75861-F6C5-44A9-B161-B03701CBD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74" name="Freeform 27">
              <a:extLst>
                <a:ext uri="{FF2B5EF4-FFF2-40B4-BE49-F238E27FC236}">
                  <a16:creationId xmlns:a16="http://schemas.microsoft.com/office/drawing/2014/main" id="{72EE642D-4F69-47C0-99BA-CE43503573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5" name="Freeform 28">
              <a:extLst>
                <a:ext uri="{FF2B5EF4-FFF2-40B4-BE49-F238E27FC236}">
                  <a16:creationId xmlns:a16="http://schemas.microsoft.com/office/drawing/2014/main" id="{26178CE4-DA2D-46EA-AB8D-341C5AC56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6" name="Freeform 29">
              <a:extLst>
                <a:ext uri="{FF2B5EF4-FFF2-40B4-BE49-F238E27FC236}">
                  <a16:creationId xmlns:a16="http://schemas.microsoft.com/office/drawing/2014/main" id="{698E9F53-8381-4FA5-A510-846925D24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7" name="Freeform 30">
              <a:extLst>
                <a:ext uri="{FF2B5EF4-FFF2-40B4-BE49-F238E27FC236}">
                  <a16:creationId xmlns:a16="http://schemas.microsoft.com/office/drawing/2014/main" id="{B13CE284-F21E-411B-BB8E-9C03B853C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8" name="Freeform 31">
              <a:extLst>
                <a:ext uri="{FF2B5EF4-FFF2-40B4-BE49-F238E27FC236}">
                  <a16:creationId xmlns:a16="http://schemas.microsoft.com/office/drawing/2014/main" id="{23DF4578-4703-437C-A797-2A2D0CEE5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9" name="Freeform 32">
              <a:extLst>
                <a:ext uri="{FF2B5EF4-FFF2-40B4-BE49-F238E27FC236}">
                  <a16:creationId xmlns:a16="http://schemas.microsoft.com/office/drawing/2014/main" id="{F878F330-AF64-4F8F-88FD-A4A408D6D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5" name="Freeform 33">
              <a:extLst>
                <a:ext uri="{FF2B5EF4-FFF2-40B4-BE49-F238E27FC236}">
                  <a16:creationId xmlns:a16="http://schemas.microsoft.com/office/drawing/2014/main" id="{AC9B00BF-4FB7-42FA-BBBD-7DB54ED3F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6" name="Freeform 34">
              <a:extLst>
                <a:ext uri="{FF2B5EF4-FFF2-40B4-BE49-F238E27FC236}">
                  <a16:creationId xmlns:a16="http://schemas.microsoft.com/office/drawing/2014/main" id="{BD3D64CA-2AAD-4609-8DAA-3EAD4609A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7" name="Freeform 35">
              <a:extLst>
                <a:ext uri="{FF2B5EF4-FFF2-40B4-BE49-F238E27FC236}">
                  <a16:creationId xmlns:a16="http://schemas.microsoft.com/office/drawing/2014/main" id="{C669E05A-8550-4E91-B29E-E1912228E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8" name="Freeform 36">
              <a:extLst>
                <a:ext uri="{FF2B5EF4-FFF2-40B4-BE49-F238E27FC236}">
                  <a16:creationId xmlns:a16="http://schemas.microsoft.com/office/drawing/2014/main" id="{F8C1FD53-1E8F-46CA-BC2D-FCEC4DAE0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9" name="Freeform 37">
              <a:extLst>
                <a:ext uri="{FF2B5EF4-FFF2-40B4-BE49-F238E27FC236}">
                  <a16:creationId xmlns:a16="http://schemas.microsoft.com/office/drawing/2014/main" id="{CC97A31F-CFDE-4EA3-98F1-13FDD16702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0" name="Freeform 38">
              <a:extLst>
                <a:ext uri="{FF2B5EF4-FFF2-40B4-BE49-F238E27FC236}">
                  <a16:creationId xmlns:a16="http://schemas.microsoft.com/office/drawing/2014/main" id="{9E1540E7-E6C3-4907-B70A-B17568365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2" name="Freeform 11">
            <a:extLst>
              <a:ext uri="{FF2B5EF4-FFF2-40B4-BE49-F238E27FC236}">
                <a16:creationId xmlns:a16="http://schemas.microsoft.com/office/drawing/2014/main" id="{1310EFE2-B91D-47E7-B117-C2A802800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411452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926191194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22B43-814B-4DBD-8364-AE66AA00A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(i) Projection Methods (Physical Class)</a:t>
            </a:r>
            <a:br>
              <a:rPr lang="en-US" dirty="0"/>
            </a:br>
            <a:r>
              <a:rPr lang="en-US" dirty="0"/>
              <a:t>(</a:t>
            </a:r>
            <a:r>
              <a:rPr lang="zh-TW" altLang="en-US" dirty="0"/>
              <a:t>投影方法、種類</a:t>
            </a:r>
            <a:r>
              <a:rPr lang="en-US" altLang="zh-TW" dirty="0"/>
              <a:t>)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1A4F83-2B83-4299-BBB6-9C905FA03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740" y="1905000"/>
            <a:ext cx="6966973" cy="2667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5D6D9E-7A85-4434-8F08-BBFB779A0BE3}"/>
              </a:ext>
            </a:extLst>
          </p:cNvPr>
          <p:cNvSpPr txBox="1"/>
          <p:nvPr/>
        </p:nvSpPr>
        <p:spPr>
          <a:xfrm>
            <a:off x="3252642" y="4772729"/>
            <a:ext cx="193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b="1" dirty="0"/>
              <a:t>Cylindrical</a:t>
            </a:r>
          </a:p>
          <a:p>
            <a:r>
              <a:rPr lang="en-US" altLang="zh-HK" b="1" dirty="0"/>
              <a:t>(</a:t>
            </a:r>
            <a:r>
              <a:rPr lang="zh-TW" altLang="en-US" b="1" dirty="0"/>
              <a:t>圓柱體</a:t>
            </a:r>
            <a:r>
              <a:rPr lang="en-US" altLang="zh-TW" b="1" dirty="0"/>
              <a:t>)</a:t>
            </a:r>
            <a:endParaRPr lang="zh-HK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807382-F701-43EA-BF5C-E49CBAB6A8EA}"/>
              </a:ext>
            </a:extLst>
          </p:cNvPr>
          <p:cNvSpPr txBox="1"/>
          <p:nvPr/>
        </p:nvSpPr>
        <p:spPr>
          <a:xfrm>
            <a:off x="5781065" y="4772729"/>
            <a:ext cx="193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b="1" dirty="0"/>
              <a:t>Conic</a:t>
            </a:r>
          </a:p>
          <a:p>
            <a:r>
              <a:rPr lang="en-US" altLang="zh-HK" b="1" dirty="0"/>
              <a:t>(</a:t>
            </a:r>
            <a:r>
              <a:rPr lang="zh-TW" altLang="en-US" b="1" dirty="0"/>
              <a:t>圓錐體</a:t>
            </a:r>
            <a:r>
              <a:rPr lang="en-US" altLang="zh-TW" b="1" dirty="0"/>
              <a:t>)</a:t>
            </a:r>
            <a:endParaRPr lang="zh-HK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8EB18B-D847-4039-8934-B9F0F1D1D7D2}"/>
              </a:ext>
            </a:extLst>
          </p:cNvPr>
          <p:cNvSpPr txBox="1"/>
          <p:nvPr/>
        </p:nvSpPr>
        <p:spPr>
          <a:xfrm>
            <a:off x="8267602" y="4759638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b="1" dirty="0"/>
              <a:t>Planar</a:t>
            </a:r>
          </a:p>
          <a:p>
            <a:r>
              <a:rPr lang="en-US" altLang="zh-HK" b="1" dirty="0"/>
              <a:t>(</a:t>
            </a:r>
            <a:r>
              <a:rPr lang="zh-TW" altLang="en-US" b="1" dirty="0"/>
              <a:t>平面</a:t>
            </a:r>
            <a:r>
              <a:rPr lang="en-US" altLang="zh-TW" b="1" dirty="0"/>
              <a:t>)</a:t>
            </a:r>
            <a:endParaRPr lang="zh-HK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43AB65-1946-4F4B-B5F9-F3054D0BA096}"/>
              </a:ext>
            </a:extLst>
          </p:cNvPr>
          <p:cNvSpPr txBox="1"/>
          <p:nvPr/>
        </p:nvSpPr>
        <p:spPr>
          <a:xfrm>
            <a:off x="5651397" y="5607181"/>
            <a:ext cx="2189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e.g. Lambert, Orthographic Projections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0B51B0-0904-47EA-99CC-590BF2C449F9}"/>
              </a:ext>
            </a:extLst>
          </p:cNvPr>
          <p:cNvSpPr txBox="1"/>
          <p:nvPr/>
        </p:nvSpPr>
        <p:spPr>
          <a:xfrm>
            <a:off x="3122974" y="5619789"/>
            <a:ext cx="2189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e.g. Mercator, Peters Projections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D59ED4-030B-4986-8EF3-452C5FB2937F}"/>
              </a:ext>
            </a:extLst>
          </p:cNvPr>
          <p:cNvSpPr txBox="1"/>
          <p:nvPr/>
        </p:nvSpPr>
        <p:spPr>
          <a:xfrm>
            <a:off x="8087612" y="5588683"/>
            <a:ext cx="2189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e.g. Gnomonic, Azimuthal Projections</a:t>
            </a:r>
          </a:p>
        </p:txBody>
      </p:sp>
    </p:spTree>
    <p:extLst>
      <p:ext uri="{BB962C8B-B14F-4D97-AF65-F5344CB8AC3E}">
        <p14:creationId xmlns:p14="http://schemas.microsoft.com/office/powerpoint/2010/main" val="42464956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41F3A-7612-4052-8F06-CAE76EC6E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(ii) Projection Properties (</a:t>
            </a:r>
            <a:r>
              <a:rPr lang="zh-TW" altLang="en-US" dirty="0"/>
              <a:t>投影屬性</a:t>
            </a:r>
            <a:r>
              <a:rPr lang="en-US" altLang="zh-TW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F20BA-54A2-4A5E-96A1-C26CE8C58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8691" y="1905000"/>
            <a:ext cx="9543877" cy="3777622"/>
          </a:xfrm>
        </p:spPr>
        <p:txBody>
          <a:bodyPr>
            <a:normAutofit/>
          </a:bodyPr>
          <a:lstStyle/>
          <a:p>
            <a:r>
              <a:rPr lang="en-US" sz="2400" b="1" dirty="0"/>
              <a:t>Equivalence (</a:t>
            </a:r>
            <a:r>
              <a:rPr lang="zh-TW" altLang="en-US" sz="2400" b="1" dirty="0"/>
              <a:t>等同面積</a:t>
            </a:r>
            <a:r>
              <a:rPr lang="en-US" altLang="zh-TW" sz="2400" b="1" dirty="0"/>
              <a:t>): </a:t>
            </a:r>
            <a:r>
              <a:rPr lang="en-US" altLang="zh-TW" sz="2400" dirty="0"/>
              <a:t>Preserving the </a:t>
            </a:r>
            <a:r>
              <a:rPr lang="en-US" altLang="zh-TW" sz="2400" b="1" dirty="0"/>
              <a:t>area</a:t>
            </a:r>
            <a:endParaRPr lang="en-US" sz="2400" b="1" dirty="0"/>
          </a:p>
          <a:p>
            <a:r>
              <a:rPr lang="en-US" sz="2400" b="1" dirty="0"/>
              <a:t>Equidistant (</a:t>
            </a:r>
            <a:r>
              <a:rPr lang="zh-TW" altLang="en-US" sz="2400" b="1" dirty="0"/>
              <a:t>等同距離</a:t>
            </a:r>
            <a:r>
              <a:rPr lang="en-US" altLang="zh-TW" sz="2400" b="1" dirty="0"/>
              <a:t>): </a:t>
            </a:r>
            <a:r>
              <a:rPr lang="en-US" altLang="zh-TW" sz="2400" dirty="0"/>
              <a:t>Preserving the </a:t>
            </a:r>
            <a:r>
              <a:rPr lang="en-US" altLang="zh-TW" sz="2400" b="1" dirty="0"/>
              <a:t>scales and distance</a:t>
            </a:r>
          </a:p>
          <a:p>
            <a:r>
              <a:rPr lang="en-US" sz="2400" b="1" dirty="0"/>
              <a:t>Conformality (</a:t>
            </a:r>
            <a:r>
              <a:rPr lang="zh-TW" altLang="en-US" sz="2400" b="1" dirty="0"/>
              <a:t>保形性</a:t>
            </a:r>
            <a:r>
              <a:rPr lang="en-US" altLang="zh-TW" sz="2400" b="1" dirty="0"/>
              <a:t>): </a:t>
            </a:r>
            <a:r>
              <a:rPr lang="en-US" altLang="zh-TW" sz="2400" dirty="0"/>
              <a:t>Preserving the </a:t>
            </a:r>
            <a:r>
              <a:rPr lang="en-US" altLang="zh-TW" sz="2400" b="1" dirty="0"/>
              <a:t>shapes and angles</a:t>
            </a:r>
            <a:endParaRPr lang="en-US" sz="2400" b="1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C4F4D0B-6671-4502-824C-3667112E7D45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508" y="3429000"/>
            <a:ext cx="4139799" cy="2674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BBCB4DD-5BB1-4E16-B3F9-F21C562A21FE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478" y="3428999"/>
            <a:ext cx="3336314" cy="267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5607B3-C68E-4A20-B9DD-68C548B832FC}"/>
              </a:ext>
            </a:extLst>
          </p:cNvPr>
          <p:cNvSpPr txBox="1"/>
          <p:nvPr/>
        </p:nvSpPr>
        <p:spPr>
          <a:xfrm>
            <a:off x="8890427" y="6233890"/>
            <a:ext cx="3012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Equivalence</a:t>
            </a:r>
          </a:p>
          <a:p>
            <a:r>
              <a:rPr lang="en-US" dirty="0"/>
              <a:t>(Gall-Peters)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01E687-27EF-4916-A0D7-4390FAEEA616}"/>
              </a:ext>
            </a:extLst>
          </p:cNvPr>
          <p:cNvSpPr txBox="1"/>
          <p:nvPr/>
        </p:nvSpPr>
        <p:spPr>
          <a:xfrm>
            <a:off x="1557297" y="6182237"/>
            <a:ext cx="3012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Conformal</a:t>
            </a:r>
          </a:p>
          <a:p>
            <a:r>
              <a:rPr lang="en-US" dirty="0"/>
              <a:t>(Mercator)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68ACDE-98C1-49C7-A552-8604ADA61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747" y="3376390"/>
            <a:ext cx="2726868" cy="272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9B0494-5BE5-487B-B832-AD4BF35ABFAA}"/>
              </a:ext>
            </a:extLst>
          </p:cNvPr>
          <p:cNvSpPr txBox="1"/>
          <p:nvPr/>
        </p:nvSpPr>
        <p:spPr>
          <a:xfrm>
            <a:off x="5104759" y="6233890"/>
            <a:ext cx="1982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Equidistant</a:t>
            </a:r>
          </a:p>
          <a:p>
            <a:r>
              <a:rPr lang="en-US" dirty="0"/>
              <a:t>(Azimuthal)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CC25E8-9161-46C2-AE40-ED31FEBDC836}"/>
              </a:ext>
            </a:extLst>
          </p:cNvPr>
          <p:cNvSpPr txBox="1"/>
          <p:nvPr/>
        </p:nvSpPr>
        <p:spPr>
          <a:xfrm>
            <a:off x="5309667" y="1189155"/>
            <a:ext cx="4289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the following three projections, what are their types?</a:t>
            </a:r>
          </a:p>
        </p:txBody>
      </p:sp>
    </p:spTree>
    <p:extLst>
      <p:ext uri="{BB962C8B-B14F-4D97-AF65-F5344CB8AC3E}">
        <p14:creationId xmlns:p14="http://schemas.microsoft.com/office/powerpoint/2010/main" val="271480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1480</Words>
  <Application>Microsoft Office PowerPoint</Application>
  <PresentationFormat>Widescreen</PresentationFormat>
  <Paragraphs>172</Paragraphs>
  <Slides>21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微軟正黑體</vt:lpstr>
      <vt:lpstr>Arial</vt:lpstr>
      <vt:lpstr>Calibri</vt:lpstr>
      <vt:lpstr>Century Gothic</vt:lpstr>
      <vt:lpstr>Wingdings 3</vt:lpstr>
      <vt:lpstr>Wisp</vt:lpstr>
      <vt:lpstr>GIS Lesson 2</vt:lpstr>
      <vt:lpstr>Agenda</vt:lpstr>
      <vt:lpstr>1. Introduction to Projection and Coordinate systems</vt:lpstr>
      <vt:lpstr>Which of the above is a correct representation of the Earth?</vt:lpstr>
      <vt:lpstr>Which of the above projection is more suitable for finding the route with shortest distance?</vt:lpstr>
      <vt:lpstr>A. Why do we need to have projection? </vt:lpstr>
      <vt:lpstr>B. Types of Projection</vt:lpstr>
      <vt:lpstr>(i) Projection Methods (Physical Class) (投影方法、種類) </vt:lpstr>
      <vt:lpstr>(ii) Projection Properties (投影屬性)</vt:lpstr>
      <vt:lpstr>How to measure distortion? 如何量度扭曲之處?</vt:lpstr>
      <vt:lpstr>(iii) Projection Aspect (投影看點)</vt:lpstr>
      <vt:lpstr>Global vs. Local datums/projections</vt:lpstr>
      <vt:lpstr>Global vs. Local coordinate systems examples</vt:lpstr>
      <vt:lpstr>C. Geographic Coordinate Systems vs Projected Coordinate Systems (in GIS software)</vt:lpstr>
      <vt:lpstr>2. Interactive Activities</vt:lpstr>
      <vt:lpstr>Let’s have some scenarios!</vt:lpstr>
      <vt:lpstr>Let’s have some scenarios!</vt:lpstr>
      <vt:lpstr>Let’s have some scenarios!</vt:lpstr>
      <vt:lpstr>Let’s have some scenarios!</vt:lpstr>
      <vt:lpstr>Changing Projection and Calculate Area Using QGIS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Lesson 2</dc:title>
  <dc:creator>Kin Yu Chau</dc:creator>
  <cp:lastModifiedBy>Kin Yu Chau</cp:lastModifiedBy>
  <cp:revision>1</cp:revision>
  <dcterms:created xsi:type="dcterms:W3CDTF">2020-05-05T22:08:01Z</dcterms:created>
  <dcterms:modified xsi:type="dcterms:W3CDTF">2020-05-06T19:36:06Z</dcterms:modified>
</cp:coreProperties>
</file>